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 saveSubsetFonts="1">
  <p:sldMasterIdLst>
    <p:sldMasterId id="2147483648" r:id="rId4"/>
  </p:sldMasterIdLst>
  <p:notesMasterIdLst>
    <p:notesMasterId r:id="rId32"/>
  </p:notesMasterIdLst>
  <p:sldIdLst>
    <p:sldId id="256" r:id="rId5"/>
    <p:sldId id="612" r:id="rId6"/>
    <p:sldId id="1390" r:id="rId7"/>
    <p:sldId id="1389" r:id="rId8"/>
    <p:sldId id="1391" r:id="rId9"/>
    <p:sldId id="1367" r:id="rId10"/>
    <p:sldId id="1393" r:id="rId11"/>
    <p:sldId id="1394" r:id="rId12"/>
    <p:sldId id="1395" r:id="rId13"/>
    <p:sldId id="1396" r:id="rId14"/>
    <p:sldId id="1397" r:id="rId15"/>
    <p:sldId id="1392" r:id="rId16"/>
    <p:sldId id="1398" r:id="rId17"/>
    <p:sldId id="1399" r:id="rId18"/>
    <p:sldId id="1400" r:id="rId19"/>
    <p:sldId id="1401" r:id="rId20"/>
    <p:sldId id="1402" r:id="rId21"/>
    <p:sldId id="1403" r:id="rId22"/>
    <p:sldId id="1404" r:id="rId23"/>
    <p:sldId id="1405" r:id="rId24"/>
    <p:sldId id="1407" r:id="rId25"/>
    <p:sldId id="1406" r:id="rId26"/>
    <p:sldId id="1408" r:id="rId27"/>
    <p:sldId id="1409" r:id="rId28"/>
    <p:sldId id="1411" r:id="rId29"/>
    <p:sldId id="1410" r:id="rId30"/>
    <p:sldId id="1360" r:id="rId31"/>
  </p:sldIdLst>
  <p:sldSz cx="12192000" cy="6858000"/>
  <p:notesSz cx="6858000" cy="9144000"/>
  <p:embeddedFontLst>
    <p:embeddedFont>
      <p:font typeface="KoPubWorld돋움체 Medium" panose="020B0600000101010101" charset="-127"/>
      <p:regular r:id="rId33"/>
    </p:embeddedFont>
    <p:embeddedFont>
      <p:font typeface="KoPubWorld돋움체_Pro Medium" panose="020B0600000101010101" charset="-127"/>
      <p:regular r:id="rId34"/>
    </p:embeddedFont>
    <p:embeddedFont>
      <p:font typeface="Cambria Math" panose="02040503050406030204" pitchFamily="18" charset="0"/>
      <p:regular r:id="rId35"/>
    </p:embeddedFont>
    <p:embeddedFont>
      <p:font typeface="맑은 고딕" panose="020B0503020000020004" pitchFamily="50" charset="-127"/>
      <p:regular r:id="rId36"/>
      <p:bold r:id="rId37"/>
    </p:embeddedFont>
    <p:embeddedFont>
      <p:font typeface="맑은 고딕 Semilight" panose="020B0502040204020203" pitchFamily="50" charset="-127"/>
      <p:regular r:id="rId38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기본 구역" id="{AF4F2D90-61FF-4E58-9DB6-C2284E4373D0}">
          <p14:sldIdLst>
            <p14:sldId id="256"/>
            <p14:sldId id="612"/>
            <p14:sldId id="1390"/>
            <p14:sldId id="1389"/>
            <p14:sldId id="1391"/>
            <p14:sldId id="1367"/>
            <p14:sldId id="1393"/>
            <p14:sldId id="1394"/>
            <p14:sldId id="1395"/>
            <p14:sldId id="1396"/>
            <p14:sldId id="1397"/>
            <p14:sldId id="1392"/>
            <p14:sldId id="1398"/>
            <p14:sldId id="1399"/>
            <p14:sldId id="1400"/>
            <p14:sldId id="1401"/>
            <p14:sldId id="1402"/>
            <p14:sldId id="1403"/>
            <p14:sldId id="1404"/>
            <p14:sldId id="1405"/>
            <p14:sldId id="1407"/>
            <p14:sldId id="1406"/>
            <p14:sldId id="1408"/>
            <p14:sldId id="1409"/>
            <p14:sldId id="1411"/>
            <p14:sldId id="1410"/>
            <p14:sldId id="1360"/>
          </p14:sldIdLst>
        </p14:section>
        <p14:section name="Appendix" id="{8DF5A55A-9D33-4CEE-8A5C-D363170338B9}">
          <p14:sldIdLst/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김재훈[ 대학원석·박사통합과정재학 / 산업경영공학과 ]" initials="김대/산]" lastIdx="1" clrIdx="0">
    <p:extLst>
      <p:ext uri="{19B8F6BF-5375-455C-9EA6-DF929625EA0E}">
        <p15:presenceInfo xmlns:p15="http://schemas.microsoft.com/office/powerpoint/2012/main" userId="S::jhoon0418@korea.edu::8aca40e1-6f41-4770-b871-c275a1e8bb43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B2BFF"/>
    <a:srgbClr val="000000"/>
    <a:srgbClr val="AA83C7"/>
    <a:srgbClr val="FFCC33"/>
    <a:srgbClr val="B2DE84"/>
    <a:srgbClr val="4EB9E3"/>
    <a:srgbClr val="5555FA"/>
    <a:srgbClr val="EF904F"/>
    <a:srgbClr val="E6E8EA"/>
    <a:srgbClr val="D0CEC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F5AB1C69-6EDB-4FF4-983F-18BD219EF322}" styleName="보통 스타일 2 - 강조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21E4AEA4-8DFA-4A89-87EB-49C32662AFE0}" styleName="보통 스타일 2 - 강조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ED083AE6-46FA-4A59-8FB0-9F97EB10719F}" styleName="밝은 스타일 3 - 강조 4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F2DE63D5-997A-4646-A377-4702673A728D}" styleName="밝은 스타일 2 - 강조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8799B23B-EC83-4686-B30A-512413B5E67A}" styleName="밝은 스타일 3 - 강조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6446" autoAdjust="0"/>
    <p:restoredTop sz="95110" autoAdjust="0"/>
  </p:normalViewPr>
  <p:slideViewPr>
    <p:cSldViewPr snapToGrid="0">
      <p:cViewPr>
        <p:scale>
          <a:sx n="75" d="100"/>
          <a:sy n="75" d="100"/>
        </p:scale>
        <p:origin x="2364" y="636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86" d="100"/>
          <a:sy n="86" d="100"/>
        </p:scale>
        <p:origin x="3864" y="1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commentAuthors" Target="commentAuthors.xml"/><Relationship Id="rId21" Type="http://schemas.openxmlformats.org/officeDocument/2006/relationships/slide" Target="slides/slide17.xml"/><Relationship Id="rId34" Type="http://schemas.openxmlformats.org/officeDocument/2006/relationships/font" Target="fonts/font2.fntdata"/><Relationship Id="rId42" Type="http://schemas.openxmlformats.org/officeDocument/2006/relationships/theme" Target="theme/theme1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41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notesMaster" Target="notesMasters/notesMaster1.xml"/><Relationship Id="rId37" Type="http://schemas.openxmlformats.org/officeDocument/2006/relationships/font" Target="fonts/font5.fntdata"/><Relationship Id="rId40" Type="http://schemas.openxmlformats.org/officeDocument/2006/relationships/presProps" Target="pres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font" Target="fonts/font4.fntdata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font" Target="fonts/font3.fntdata"/><Relationship Id="rId43" Type="http://schemas.openxmlformats.org/officeDocument/2006/relationships/tableStyles" Target="tableStyles.xml"/><Relationship Id="rId8" Type="http://schemas.openxmlformats.org/officeDocument/2006/relationships/slide" Target="slides/slide4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font" Target="fonts/font1.fntdata"/><Relationship Id="rId38" Type="http://schemas.openxmlformats.org/officeDocument/2006/relationships/font" Target="fonts/font6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e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14497FA-F314-404A-92C9-B3F8DBE0A9E2}" type="datetimeFigureOut">
              <a:rPr lang="ko-KR" altLang="en-US" smtClean="0"/>
              <a:t>2022-11-06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B86DA3E-51E7-49C6-B28F-6AC0182E0EE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6636339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CED47A8-299C-4504-B245-BA8DE7599336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8102338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B86DA3E-51E7-49C6-B28F-6AC0182E0EE7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7938288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B86DA3E-51E7-49C6-B28F-6AC0182E0EE7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196271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B86DA3E-51E7-49C6-B28F-6AC0182E0EE7}" type="slidenum">
              <a:rPr lang="ko-KR" altLang="en-US" smtClean="0"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1542967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B86DA3E-51E7-49C6-B28F-6AC0182E0EE7}" type="slidenum">
              <a:rPr lang="ko-KR" altLang="en-US" smtClean="0"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4764551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B86DA3E-51E7-49C6-B28F-6AC0182E0EE7}" type="slidenum">
              <a:rPr lang="ko-KR" altLang="en-US" smtClean="0"/>
              <a:t>14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4571255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B86DA3E-51E7-49C6-B28F-6AC0182E0EE7}" type="slidenum">
              <a:rPr lang="ko-KR" altLang="en-US" smtClean="0"/>
              <a:t>15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4898706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B86DA3E-51E7-49C6-B28F-6AC0182E0EE7}" type="slidenum">
              <a:rPr lang="ko-KR" altLang="en-US" smtClean="0"/>
              <a:t>16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4626479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B86DA3E-51E7-49C6-B28F-6AC0182E0EE7}" type="slidenum">
              <a:rPr lang="ko-KR" altLang="en-US" smtClean="0"/>
              <a:t>17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5130467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B86DA3E-51E7-49C6-B28F-6AC0182E0EE7}" type="slidenum">
              <a:rPr lang="ko-KR" altLang="en-US" smtClean="0"/>
              <a:t>18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5189024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B86DA3E-51E7-49C6-B28F-6AC0182E0EE7}" type="slidenum">
              <a:rPr lang="ko-KR" altLang="en-US" smtClean="0"/>
              <a:t>19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5608967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B86DA3E-51E7-49C6-B28F-6AC0182E0EE7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53427403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B86DA3E-51E7-49C6-B28F-6AC0182E0EE7}" type="slidenum">
              <a:rPr lang="ko-KR" altLang="en-US" smtClean="0"/>
              <a:t>20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30507009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B86DA3E-51E7-49C6-B28F-6AC0182E0EE7}" type="slidenum">
              <a:rPr lang="ko-KR" altLang="en-US" smtClean="0"/>
              <a:t>21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61366975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B86DA3E-51E7-49C6-B28F-6AC0182E0EE7}" type="slidenum">
              <a:rPr lang="ko-KR" altLang="en-US" smtClean="0"/>
              <a:t>22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97873654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B86DA3E-51E7-49C6-B28F-6AC0182E0EE7}" type="slidenum">
              <a:rPr lang="ko-KR" altLang="en-US" smtClean="0"/>
              <a:t>23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83624615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B86DA3E-51E7-49C6-B28F-6AC0182E0EE7}" type="slidenum">
              <a:rPr lang="ko-KR" altLang="en-US" smtClean="0"/>
              <a:t>24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64057327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B86DA3E-51E7-49C6-B28F-6AC0182E0EE7}" type="slidenum">
              <a:rPr lang="ko-KR" altLang="en-US" smtClean="0"/>
              <a:t>25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03202926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B86DA3E-51E7-49C6-B28F-6AC0182E0EE7}" type="slidenum">
              <a:rPr lang="ko-KR" altLang="en-US" smtClean="0"/>
              <a:t>26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2562959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B86DA3E-51E7-49C6-B28F-6AC0182E0EE7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142784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B86DA3E-51E7-49C6-B28F-6AC0182E0EE7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3620030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B86DA3E-51E7-49C6-B28F-6AC0182E0EE7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2930014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B86DA3E-51E7-49C6-B28F-6AC0182E0EE7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7822738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B86DA3E-51E7-49C6-B28F-6AC0182E0EE7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9787408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B86DA3E-51E7-49C6-B28F-6AC0182E0EE7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8707143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B86DA3E-51E7-49C6-B28F-6AC0182E0EE7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7547943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64DC5A3-A2A4-46A7-B2DD-93F9D2E82DE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1B4BCD3D-3B9A-470D-9583-E25EA0886E1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A6FEE75-B2A5-4D71-9814-24A6921D51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85825B5-DEC8-4895-8297-F12A019784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EE39B74-99B5-473C-B18E-BED04C6A1C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5A1FC1-671D-4F16-AD9B-6B296BCE0D6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5465137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F8AAD2A-347C-461C-9F1A-2149F4FF3A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A05F4873-D11E-4B48-BD54-DB0121C545E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4D0192B-5D38-47C3-A5D3-DA2E664324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0B6C515-D2BE-4D63-B4E4-3CD4A2EE06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35134A6-5990-4647-8064-A3E364B10F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5A1FC1-671D-4F16-AD9B-6B296BCE0D6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691910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68984A19-4D6A-4BCC-B6AC-A2F136E7FBA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B67A24CE-C383-4AE3-BE1C-9ACC5EC055B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15DF2D4-F34E-46E4-B4BA-778E10C9A4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B28FEE9-876B-4356-9ACC-E4BCB8B192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9A21FD3-D506-4053-A061-7F3C25B998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5A1FC1-671D-4F16-AD9B-6B296BCE0D6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4674509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" name="직선 연결선 11"/>
          <p:cNvCxnSpPr/>
          <p:nvPr userDrawn="1"/>
        </p:nvCxnSpPr>
        <p:spPr>
          <a:xfrm>
            <a:off x="250372" y="6484928"/>
            <a:ext cx="11724935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제목 개체 틀 1"/>
          <p:cNvSpPr>
            <a:spLocks noGrp="1"/>
          </p:cNvSpPr>
          <p:nvPr>
            <p:ph type="title"/>
          </p:nvPr>
        </p:nvSpPr>
        <p:spPr>
          <a:xfrm>
            <a:off x="646394" y="350842"/>
            <a:ext cx="6950528" cy="56355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sz="3600" spc="-150">
                <a:ln>
                  <a:solidFill>
                    <a:schemeClr val="tx1"/>
                  </a:solidFill>
                </a:ln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3A8332A3-0457-411E-825F-2C96CD91AAAB}"/>
              </a:ext>
            </a:extLst>
          </p:cNvPr>
          <p:cNvSpPr/>
          <p:nvPr userDrawn="1"/>
        </p:nvSpPr>
        <p:spPr>
          <a:xfrm>
            <a:off x="0" y="322856"/>
            <a:ext cx="646113" cy="488908"/>
          </a:xfrm>
          <a:prstGeom prst="rect">
            <a:avLst/>
          </a:prstGeom>
          <a:solidFill>
            <a:srgbClr val="902A4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22A9479E-D4E2-4792-8BD3-5F41F475BA3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92768" y="914396"/>
            <a:ext cx="6950528" cy="297964"/>
          </a:xfrm>
        </p:spPr>
        <p:txBody>
          <a:bodyPr>
            <a:noAutofit/>
          </a:bodyPr>
          <a:lstStyle>
            <a:lvl1pPr>
              <a:buNone/>
              <a:defRPr sz="1800" spc="-150">
                <a:solidFill>
                  <a:schemeClr val="bg1">
                    <a:lumMod val="50000"/>
                  </a:schemeClr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defRPr>
            </a:lvl1pPr>
          </a:lstStyle>
          <a:p>
            <a:pPr lvl="0"/>
            <a:r>
              <a:rPr lang="ko-KR" altLang="en-US" dirty="0" err="1"/>
              <a:t>ㅇㅇㅇ</a:t>
            </a:r>
            <a:endParaRPr lang="ko-KR" alt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5CC24A4-F7C8-4720-B737-C96FDD9F66E2}"/>
              </a:ext>
            </a:extLst>
          </p:cNvPr>
          <p:cNvSpPr txBox="1"/>
          <p:nvPr userDrawn="1"/>
        </p:nvSpPr>
        <p:spPr>
          <a:xfrm>
            <a:off x="5636559" y="6559924"/>
            <a:ext cx="918883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300" dirty="0">
                <a:latin typeface="KoPubWorld돋움체_Pro Medium" panose="020B0600000101010101" charset="-127"/>
                <a:ea typeface="KoPubWorld돋움체_Pro Medium" panose="020B0600000101010101" charset="-127"/>
                <a:cs typeface="KoPubWorld돋움체_Pro Medium" panose="020B0600000101010101" charset="-127"/>
              </a:rPr>
              <a:t>- </a:t>
            </a:r>
            <a:fld id="{BC833AE4-1F92-4280-9B4C-51AD9A92ED0F}" type="slidenum">
              <a:rPr lang="ko-KR" altLang="en-US" sz="1300" smtClean="0">
                <a:latin typeface="KoPubWorld돋움체_Pro Medium" panose="020B0600000101010101" charset="-127"/>
                <a:ea typeface="KoPubWorld돋움체_Pro Medium" panose="020B0600000101010101" charset="-127"/>
                <a:cs typeface="KoPubWorld돋움체_Pro Medium" panose="020B0600000101010101" charset="-127"/>
              </a:rPr>
              <a:pPr algn="ctr"/>
              <a:t>‹#›</a:t>
            </a:fld>
            <a:r>
              <a:rPr lang="ko-KR" altLang="en-US" sz="1300" dirty="0">
                <a:latin typeface="KoPubWorld돋움체_Pro Medium" panose="020B0600000101010101" charset="-127"/>
                <a:ea typeface="KoPubWorld돋움체_Pro Medium" panose="020B0600000101010101" charset="-127"/>
                <a:cs typeface="KoPubWorld돋움체_Pro Medium" panose="020B0600000101010101" charset="-127"/>
              </a:rPr>
              <a:t> </a:t>
            </a:r>
            <a:r>
              <a:rPr lang="en-US" altLang="ko-KR" sz="1300" dirty="0">
                <a:latin typeface="KoPubWorld돋움체_Pro Medium" panose="020B0600000101010101" charset="-127"/>
                <a:ea typeface="KoPubWorld돋움체_Pro Medium" panose="020B0600000101010101" charset="-127"/>
                <a:cs typeface="KoPubWorld돋움체_Pro Medium" panose="020B0600000101010101" charset="-127"/>
              </a:rPr>
              <a:t>-</a:t>
            </a:r>
            <a:endParaRPr lang="ko-KR" altLang="en-US" sz="1300" dirty="0">
              <a:latin typeface="KoPubWorld돋움체_Pro Medium" panose="020B0600000101010101" charset="-127"/>
              <a:ea typeface="KoPubWorld돋움체_Pro Medium" panose="020B0600000101010101" charset="-127"/>
              <a:cs typeface="KoPubWorld돋움체_Pro Medium" panose="020B0600000101010101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567895520"/>
      </p:ext>
    </p:extLst>
  </p:cSld>
  <p:clrMapOvr>
    <a:masterClrMapping/>
  </p:clrMapOvr>
  <p:hf hd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직선 연결선 8"/>
          <p:cNvCxnSpPr/>
          <p:nvPr userDrawn="1"/>
        </p:nvCxnSpPr>
        <p:spPr>
          <a:xfrm>
            <a:off x="689862" y="1412776"/>
            <a:ext cx="10812279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직선 연결선 10"/>
          <p:cNvCxnSpPr/>
          <p:nvPr userDrawn="1"/>
        </p:nvCxnSpPr>
        <p:spPr>
          <a:xfrm>
            <a:off x="689862" y="3429000"/>
            <a:ext cx="10812279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연결선 15"/>
          <p:cNvCxnSpPr/>
          <p:nvPr userDrawn="1"/>
        </p:nvCxnSpPr>
        <p:spPr>
          <a:xfrm>
            <a:off x="8577507" y="3429000"/>
            <a:ext cx="2924632" cy="0"/>
          </a:xfrm>
          <a:prstGeom prst="line">
            <a:avLst/>
          </a:prstGeom>
          <a:ln w="38100">
            <a:solidFill>
              <a:srgbClr val="8F2E4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694291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1_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2"/>
          <p:cNvSpPr>
            <a:spLocks noChangeArrowheads="1"/>
          </p:cNvSpPr>
          <p:nvPr userDrawn="1"/>
        </p:nvSpPr>
        <p:spPr bwMode="ltGray">
          <a:xfrm>
            <a:off x="0" y="2058194"/>
            <a:ext cx="12192001" cy="2741613"/>
          </a:xfrm>
          <a:prstGeom prst="rect">
            <a:avLst/>
          </a:prstGeom>
          <a:solidFill>
            <a:srgbClr val="902A4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 dirty="0">
              <a:solidFill>
                <a:schemeClr val="l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74440472"/>
      </p:ext>
    </p:extLst>
  </p:cSld>
  <p:clrMapOvr>
    <a:masterClrMapping/>
  </p:clrMapOvr>
  <p:transition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25DA868-22C8-46B2-8261-1AB5A96209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E6B23D5-7920-413D-A24E-A4A9ABEB45F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60D1BB9-E797-4451-8194-2A239B308D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3C264BB-1379-4189-B940-E3AD65325D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2302916-51E4-493C-9C76-02772955C4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5A1FC1-671D-4F16-AD9B-6B296BCE0D6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555624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BC01036-490B-4F0E-98E1-38F9FDD15C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1E1F40E-A0DF-42C5-A92E-D75E74D52E1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AC59A63-435D-4553-832C-32171ACEDF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5F31FE3-4612-4218-AAA1-EFADF6E6B8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B64679F-ED96-4A78-9B80-7160EC82B3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5A1FC1-671D-4F16-AD9B-6B296BCE0D6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3856261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E250BFF-9285-47DD-9A5B-EF4A433F7E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D9443E0-E159-44DA-B413-70D398AF321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889EA8F2-E9E3-4A71-8F58-A7E1A48A039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AB73B81F-37FC-48F0-8C27-02995E069D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D31C402C-1100-4720-B848-66EAABB42F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87BF5774-E86A-4700-8A52-A6E38B8506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5A1FC1-671D-4F16-AD9B-6B296BCE0D6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9826973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48D1429-0EBA-4B1C-A0AF-1C38436B52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D54E004-A294-4702-946E-A4D5898A391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D7C28457-AF42-44F6-8E32-960B1F51A36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3558478F-479A-499C-BA6C-FD561ACA1BA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4CF6A944-65FF-402C-95E7-F241B102531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D964A484-9D39-4E2C-96AE-09175E0E91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78A38483-221D-46B1-A0AA-E8FE4F98A5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FDC6F14B-8115-4E3E-ABF5-160127DB07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5A1FC1-671D-4F16-AD9B-6B296BCE0D6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696650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370E54E-1D43-4964-AB73-7C5A0AA122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46E2AE4A-8145-4350-8A5D-BE6F11A47C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CB545394-F5E9-4F3F-A6AA-2C9A71C4BD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9725111D-EF83-4554-AA8C-389ACB767E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5A1FC1-671D-4F16-AD9B-6B296BCE0D6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151940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5A7D3DA0-3C24-4303-8D49-D471D74ABC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80D5B314-D8EE-48AE-9F03-7ABDF1F82B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F94E5193-E5C5-4766-862F-5A5AFF9275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5A1FC1-671D-4F16-AD9B-6B296BCE0D6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5723715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F982BBA-E567-4E6D-8F9B-C6A6EB4772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1CF6DC6-8E6B-4C7F-AE21-95D5FB48D80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B454EA96-0FE1-4F31-BA94-683290AF56B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74DE7CCA-AB8F-4B16-9F4E-010AE59DF8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32A45BE1-A7EE-4277-8B58-4906DBA439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B43AA085-4548-4729-A3F0-2636E0C2B4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5A1FC1-671D-4F16-AD9B-6B296BCE0D6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249265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F0C9642-74CF-4A0D-A888-5671B7C522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6EFF9EAC-0AA3-4CAE-AE27-403D1F4DEB1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57A3B61B-38E0-413F-BF2F-7C80B1AAC8E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AD0A9A63-EA34-423B-8A58-EA399BE707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F6C615E5-7D70-436F-9217-F7063E4736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7B8FC6B-C177-471A-9603-E276425DE8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5A1FC1-671D-4F16-AD9B-6B296BCE0D6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77355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DB8437CE-196B-40D0-B813-69C64A5A42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72851BB-5AF4-4F81-8A63-90DBAF4030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1D5D6F6-9901-4EE1-8DCE-A809CFED82B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C39C5E6-374B-4DA8-8DCC-9EA1727B6A8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660AE0B-57E0-46BF-8F85-6EE11DD47C3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E5A1FC1-671D-4F16-AD9B-6B296BCE0D6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711292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</p:sldLayoutIdLst>
  <p:hf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3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8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23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27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32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32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40.png"/><Relationship Id="rId5" Type="http://schemas.openxmlformats.org/officeDocument/2006/relationships/image" Target="../media/image39.png"/><Relationship Id="rId4" Type="http://schemas.openxmlformats.org/officeDocument/2006/relationships/image" Target="../media/image38.pn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4.png"/><Relationship Id="rId4" Type="http://schemas.openxmlformats.org/officeDocument/2006/relationships/image" Target="../media/image3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7F023204-0CFE-4B65-BFD6-456310821DE8}"/>
              </a:ext>
            </a:extLst>
          </p:cNvPr>
          <p:cNvSpPr txBox="1"/>
          <p:nvPr/>
        </p:nvSpPr>
        <p:spPr>
          <a:xfrm>
            <a:off x="1524001" y="3429000"/>
            <a:ext cx="9143998" cy="1398909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ko-KR"/>
            </a:defPPr>
            <a:lvl1pPr algn="ctr">
              <a:lnSpc>
                <a:spcPct val="150000"/>
              </a:lnSpc>
              <a:defRPr sz="2000" spc="-138">
                <a:ln>
                  <a:solidFill>
                    <a:prstClr val="white">
                      <a:alpha val="0"/>
                    </a:prstClr>
                  </a:solidFill>
                </a:ln>
                <a:latin typeface="맑은 고딕" panose="020B0503020000020004" pitchFamily="50" charset="-127"/>
                <a:ea typeface="맑은 고딕" panose="020B0503020000020004" pitchFamily="50" charset="-127"/>
                <a:cs typeface="맑은 고딕 Semilight" panose="020B0502040204020203" pitchFamily="50" charset="-127"/>
              </a:defRPr>
            </a:lvl1pPr>
          </a:lstStyle>
          <a:p>
            <a:pPr>
              <a:lnSpc>
                <a:spcPct val="200000"/>
              </a:lnSpc>
            </a:pPr>
            <a:r>
              <a:rPr lang="en-US" altLang="ko-KR" sz="1600" dirty="0"/>
              <a:t>2022. 11. 06</a:t>
            </a:r>
          </a:p>
          <a:p>
            <a:pPr>
              <a:lnSpc>
                <a:spcPct val="200000"/>
              </a:lnSpc>
            </a:pPr>
            <a:r>
              <a:rPr lang="en-US" altLang="ko-KR" sz="1600" dirty="0"/>
              <a:t>Team: </a:t>
            </a:r>
            <a:r>
              <a:rPr lang="ko-KR" altLang="en-US" sz="1600" dirty="0"/>
              <a:t>동기사랑</a:t>
            </a:r>
            <a:endParaRPr lang="en-US" altLang="ko-KR" sz="1600" dirty="0"/>
          </a:p>
          <a:p>
            <a:r>
              <a:rPr lang="en-US" altLang="ko-KR" sz="1600" dirty="0"/>
              <a:t>Member: </a:t>
            </a:r>
            <a:r>
              <a:rPr lang="ko-KR" altLang="en-US" sz="1600" dirty="0"/>
              <a:t>김창현</a:t>
            </a:r>
            <a:r>
              <a:rPr lang="en-US" altLang="ko-KR" sz="1600" dirty="0"/>
              <a:t>, </a:t>
            </a:r>
            <a:r>
              <a:rPr lang="ko-KR" altLang="en-US" sz="1600" dirty="0"/>
              <a:t>정진용</a:t>
            </a:r>
            <a:endParaRPr lang="en-US" altLang="ko-KR" sz="16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1ED0D3E-A6C1-40F5-A85A-0BFE8012FE83}"/>
              </a:ext>
            </a:extLst>
          </p:cNvPr>
          <p:cNvSpPr txBox="1"/>
          <p:nvPr/>
        </p:nvSpPr>
        <p:spPr>
          <a:xfrm>
            <a:off x="0" y="1996457"/>
            <a:ext cx="12192000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>
              <a:spcAft>
                <a:spcPts val="277"/>
              </a:spcAft>
            </a:pPr>
            <a:r>
              <a:rPr lang="en-US" altLang="ko-KR" sz="3200" b="1" spc="-150" dirty="0">
                <a:ln>
                  <a:solidFill>
                    <a:prstClr val="white">
                      <a:alpha val="0"/>
                    </a:prstClr>
                  </a:solidFill>
                </a:ln>
                <a:solidFill>
                  <a:prstClr val="black"/>
                </a:solidFill>
                <a:latin typeface="맑은 고딕" panose="020B0503020000020004" pitchFamily="50" charset="-127"/>
              </a:rPr>
              <a:t>Anomaly Detection</a:t>
            </a:r>
          </a:p>
        </p:txBody>
      </p:sp>
      <p:pic>
        <p:nvPicPr>
          <p:cNvPr id="7" name="Picture 2" descr="korea universityì ëí ì´ë¯¸ì§ ê²ìê²°ê³¼">
            <a:extLst>
              <a:ext uri="{FF2B5EF4-FFF2-40B4-BE49-F238E27FC236}">
                <a16:creationId xmlns:a16="http://schemas.microsoft.com/office/drawing/2014/main" id="{05209D66-D6E3-4277-8B92-B43E6151500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79019" y="5196298"/>
            <a:ext cx="833962" cy="11216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9073563B-6194-4591-847E-73FA085FDD66}"/>
              </a:ext>
            </a:extLst>
          </p:cNvPr>
          <p:cNvSpPr/>
          <p:nvPr/>
        </p:nvSpPr>
        <p:spPr>
          <a:xfrm>
            <a:off x="4702678" y="2820450"/>
            <a:ext cx="278666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spcAft>
                <a:spcPts val="277"/>
              </a:spcAft>
            </a:pPr>
            <a:r>
              <a:rPr lang="en-US" altLang="ko-KR" b="1" spc="-138" dirty="0">
                <a:ln>
                  <a:solidFill>
                    <a:prstClr val="white">
                      <a:alpha val="0"/>
                    </a:prstClr>
                  </a:solidFill>
                </a:ln>
                <a:solidFill>
                  <a:prstClr val="black"/>
                </a:solidFill>
                <a:latin typeface="맑은 고딕" panose="020B0503020000020004" pitchFamily="50" charset="-127"/>
              </a:rPr>
              <a:t>Business Analytics (IME654)</a:t>
            </a:r>
          </a:p>
        </p:txBody>
      </p:sp>
    </p:spTree>
    <p:extLst>
      <p:ext uri="{BB962C8B-B14F-4D97-AF65-F5344CB8AC3E}">
        <p14:creationId xmlns:p14="http://schemas.microsoft.com/office/powerpoint/2010/main" val="5628971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4216"/>
    </mc:Choice>
    <mc:Fallback xmlns="">
      <p:transition spd="slow" advTm="14216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7BFA558-6954-411C-B82C-26A3F52182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394" y="329576"/>
            <a:ext cx="9897276" cy="563554"/>
          </a:xfrm>
          <a:ln>
            <a:noFill/>
          </a:ln>
        </p:spPr>
        <p:txBody>
          <a:bodyPr>
            <a:normAutofit fontScale="90000"/>
          </a:bodyPr>
          <a:lstStyle/>
          <a:p>
            <a:r>
              <a:rPr lang="en-US" altLang="ko-KR" dirty="0">
                <a:ln>
                  <a:solidFill>
                    <a:schemeClr val="tx2">
                      <a:lumMod val="50000"/>
                    </a:schemeClr>
                  </a:solidFill>
                </a:ln>
                <a:solidFill>
                  <a:schemeClr val="tx2">
                    <a:lumMod val="50000"/>
                  </a:schemeClr>
                </a:solidFill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Distance-based Anomaly Detection</a:t>
            </a:r>
            <a:endParaRPr lang="ko-KR" altLang="en-US" dirty="0">
              <a:ln>
                <a:solidFill>
                  <a:schemeClr val="tx2">
                    <a:lumMod val="50000"/>
                  </a:schemeClr>
                </a:solidFill>
              </a:ln>
              <a:solidFill>
                <a:schemeClr val="tx2">
                  <a:lumMod val="50000"/>
                </a:schemeClr>
              </a:solidFill>
              <a:latin typeface="KoPubWorld돋움체_Pro Medium" panose="00000600000000000000" pitchFamily="50" charset="-127"/>
              <a:ea typeface="KoPubWorld돋움체_Pro Medium" panose="00000600000000000000" pitchFamily="50" charset="-127"/>
              <a:cs typeface="KoPubWorld돋움체_Pro Medium" panose="00000600000000000000" pitchFamily="50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64D6CC28-E25D-4F78-A447-9A5E526BE279}"/>
              </a:ext>
            </a:extLst>
          </p:cNvPr>
          <p:cNvSpPr txBox="1"/>
          <p:nvPr/>
        </p:nvSpPr>
        <p:spPr>
          <a:xfrm>
            <a:off x="935666" y="943166"/>
            <a:ext cx="11174818" cy="473206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US" altLang="ko-KR" spc="-150" dirty="0">
                <a:solidFill>
                  <a:sysClr val="windowText" lastClr="000000"/>
                </a:solidFill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Hybrid Distance (</a:t>
            </a:r>
            <a:r>
              <a:rPr lang="en-US" altLang="ko-KR" spc="-151" dirty="0">
                <a:solidFill>
                  <a:sysClr val="windowText" lastClr="000000"/>
                </a:solidFill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Convex hull)</a:t>
            </a:r>
            <a:endParaRPr lang="en-US" altLang="ko-KR" spc="-150" dirty="0">
              <a:solidFill>
                <a:sysClr val="windowText" lastClr="000000"/>
              </a:solidFill>
              <a:latin typeface="KoPubWorld돋움체_Pro Medium" panose="00000600000000000000" pitchFamily="50" charset="-127"/>
              <a:ea typeface="KoPubWorld돋움체_Pro Medium" panose="00000600000000000000" pitchFamily="50" charset="-127"/>
              <a:cs typeface="KoPubWorld돋움체_Pro Medium" panose="00000600000000000000" pitchFamily="50" charset="-127"/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993E0E77-F381-48A0-BE90-B551000A0652}"/>
              </a:ext>
            </a:extLst>
          </p:cNvPr>
          <p:cNvSpPr/>
          <p:nvPr/>
        </p:nvSpPr>
        <p:spPr>
          <a:xfrm>
            <a:off x="0" y="6251425"/>
            <a:ext cx="12192000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200" dirty="0">
                <a:solidFill>
                  <a:srgbClr val="222222"/>
                </a:solidFill>
                <a:latin typeface="Arial" panose="020B0604020202020204" pitchFamily="34" charset="0"/>
              </a:rPr>
              <a:t>Kang, </a:t>
            </a:r>
            <a:r>
              <a:rPr lang="en-US" altLang="ko-KR" sz="1200" dirty="0" err="1">
                <a:solidFill>
                  <a:srgbClr val="222222"/>
                </a:solidFill>
                <a:latin typeface="Arial" panose="020B0604020202020204" pitchFamily="34" charset="0"/>
              </a:rPr>
              <a:t>Pilsung</a:t>
            </a:r>
            <a:r>
              <a:rPr lang="en-US" altLang="ko-KR" sz="1200" dirty="0">
                <a:solidFill>
                  <a:srgbClr val="222222"/>
                </a:solidFill>
                <a:latin typeface="Arial" panose="020B0604020202020204" pitchFamily="34" charset="0"/>
              </a:rPr>
              <a:t>, and </a:t>
            </a:r>
            <a:r>
              <a:rPr lang="en-US" altLang="ko-KR" sz="1200" dirty="0" err="1">
                <a:solidFill>
                  <a:srgbClr val="222222"/>
                </a:solidFill>
                <a:latin typeface="Arial" panose="020B0604020202020204" pitchFamily="34" charset="0"/>
              </a:rPr>
              <a:t>Sungzoon</a:t>
            </a:r>
            <a:r>
              <a:rPr lang="en-US" altLang="ko-KR" sz="1200" dirty="0">
                <a:solidFill>
                  <a:srgbClr val="222222"/>
                </a:solidFill>
                <a:latin typeface="Arial" panose="020B0604020202020204" pitchFamily="34" charset="0"/>
              </a:rPr>
              <a:t> Cho. "A hybrid novelty score and its use in keystroke dynamics-based user authentication." </a:t>
            </a:r>
            <a:r>
              <a:rPr lang="en-US" altLang="ko-KR" sz="1200" i="1" dirty="0">
                <a:solidFill>
                  <a:srgbClr val="222222"/>
                </a:solidFill>
                <a:latin typeface="Arial" panose="020B0604020202020204" pitchFamily="34" charset="0"/>
              </a:rPr>
              <a:t>Pattern recognition</a:t>
            </a:r>
            <a:r>
              <a:rPr lang="en-US" altLang="ko-KR" sz="1200" dirty="0">
                <a:solidFill>
                  <a:srgbClr val="222222"/>
                </a:solidFill>
                <a:latin typeface="Arial" panose="020B0604020202020204" pitchFamily="34" charset="0"/>
              </a:rPr>
              <a:t> 42.11 (2009): 3115-3127.</a:t>
            </a:r>
            <a:endParaRPr lang="ko-KR" altLang="en-US" sz="1200"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6BA85E7C-AEE4-4032-8053-86C6CDF28B9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5097" b="15323"/>
          <a:stretch/>
        </p:blipFill>
        <p:spPr>
          <a:xfrm>
            <a:off x="3829050" y="3947863"/>
            <a:ext cx="4533900" cy="939916"/>
          </a:xfrm>
          <a:prstGeom prst="rect">
            <a:avLst/>
          </a:prstGeom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F87B4BBF-2428-4918-A3C1-86032C892EB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18918" b="15684"/>
          <a:stretch/>
        </p:blipFill>
        <p:spPr>
          <a:xfrm>
            <a:off x="3338512" y="5316402"/>
            <a:ext cx="5724525" cy="828484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7142B938-8D69-4050-9231-231B2014A55D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b="7543"/>
          <a:stretch/>
        </p:blipFill>
        <p:spPr>
          <a:xfrm>
            <a:off x="4171950" y="2143089"/>
            <a:ext cx="3848100" cy="924687"/>
          </a:xfrm>
          <a:prstGeom prst="rect">
            <a:avLst/>
          </a:prstGeom>
        </p:spPr>
      </p:pic>
      <p:sp>
        <p:nvSpPr>
          <p:cNvPr id="18" name="직사각형 17">
            <a:extLst>
              <a:ext uri="{FF2B5EF4-FFF2-40B4-BE49-F238E27FC236}">
                <a16:creationId xmlns:a16="http://schemas.microsoft.com/office/drawing/2014/main" id="{B8853BDF-FBFA-415A-BC52-48D6FC688184}"/>
              </a:ext>
            </a:extLst>
          </p:cNvPr>
          <p:cNvSpPr/>
          <p:nvPr/>
        </p:nvSpPr>
        <p:spPr>
          <a:xfrm>
            <a:off x="1" y="1787580"/>
            <a:ext cx="12191998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2000" spc="-151" dirty="0"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1. Average distance to the k-</a:t>
            </a:r>
            <a:r>
              <a:rPr lang="en-US" altLang="ko-KR" sz="2000" spc="-151" dirty="0" err="1"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th</a:t>
            </a:r>
            <a:r>
              <a:rPr lang="en-US" altLang="ko-KR" sz="2000" spc="-151" dirty="0"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 nearest neighbor (</a:t>
            </a:r>
            <a:r>
              <a:rPr lang="ko-KR" altLang="en-US" sz="2000" spc="-151" dirty="0"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거리의 평균</a:t>
            </a:r>
            <a:r>
              <a:rPr lang="en-US" altLang="ko-KR" sz="2000" spc="-151" dirty="0"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)</a:t>
            </a: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B9FB317F-91FE-4A3C-8089-F8BFE1835184}"/>
              </a:ext>
            </a:extLst>
          </p:cNvPr>
          <p:cNvSpPr/>
          <p:nvPr/>
        </p:nvSpPr>
        <p:spPr>
          <a:xfrm>
            <a:off x="1" y="3067776"/>
            <a:ext cx="12191998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2000" spc="-151" dirty="0"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2. Convex distance to its k-nearest neighbors</a:t>
            </a: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02A6833E-670C-4DEC-A0FE-20A4EBB69D6A}"/>
              </a:ext>
            </a:extLst>
          </p:cNvPr>
          <p:cNvSpPr/>
          <p:nvPr/>
        </p:nvSpPr>
        <p:spPr>
          <a:xfrm>
            <a:off x="1" y="4867629"/>
            <a:ext cx="12191998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2000" spc="-151" dirty="0"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3. Hybrid Distance</a:t>
            </a:r>
          </a:p>
        </p:txBody>
      </p:sp>
    </p:spTree>
    <p:extLst>
      <p:ext uri="{BB962C8B-B14F-4D97-AF65-F5344CB8AC3E}">
        <p14:creationId xmlns:p14="http://schemas.microsoft.com/office/powerpoint/2010/main" val="81500143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7BFA558-6954-411C-B82C-26A3F52182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394" y="329576"/>
            <a:ext cx="9897276" cy="563554"/>
          </a:xfrm>
          <a:ln>
            <a:noFill/>
          </a:ln>
        </p:spPr>
        <p:txBody>
          <a:bodyPr>
            <a:normAutofit fontScale="90000"/>
          </a:bodyPr>
          <a:lstStyle/>
          <a:p>
            <a:r>
              <a:rPr lang="en-US" altLang="ko-KR" dirty="0">
                <a:ln>
                  <a:solidFill>
                    <a:schemeClr val="tx2">
                      <a:lumMod val="50000"/>
                    </a:schemeClr>
                  </a:solidFill>
                </a:ln>
                <a:solidFill>
                  <a:schemeClr val="tx2">
                    <a:lumMod val="50000"/>
                  </a:schemeClr>
                </a:solidFill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Distance-based Anomaly Detection</a:t>
            </a:r>
            <a:endParaRPr lang="ko-KR" altLang="en-US" dirty="0">
              <a:ln>
                <a:solidFill>
                  <a:schemeClr val="tx2">
                    <a:lumMod val="50000"/>
                  </a:schemeClr>
                </a:solidFill>
              </a:ln>
              <a:solidFill>
                <a:schemeClr val="tx2">
                  <a:lumMod val="50000"/>
                </a:schemeClr>
              </a:solidFill>
              <a:latin typeface="KoPubWorld돋움체_Pro Medium" panose="00000600000000000000" pitchFamily="50" charset="-127"/>
              <a:ea typeface="KoPubWorld돋움체_Pro Medium" panose="00000600000000000000" pitchFamily="50" charset="-127"/>
              <a:cs typeface="KoPubWorld돋움체_Pro Medium" panose="00000600000000000000" pitchFamily="50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64D6CC28-E25D-4F78-A447-9A5E526BE279}"/>
              </a:ext>
            </a:extLst>
          </p:cNvPr>
          <p:cNvSpPr txBox="1"/>
          <p:nvPr/>
        </p:nvSpPr>
        <p:spPr>
          <a:xfrm>
            <a:off x="935666" y="943166"/>
            <a:ext cx="11174818" cy="473206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ko-KR" altLang="en-US" spc="-150" dirty="0">
                <a:solidFill>
                  <a:sysClr val="windowText" lastClr="000000"/>
                </a:solidFill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그렇다면 거리는 어떻게 측정</a:t>
            </a:r>
            <a:r>
              <a:rPr lang="en-US" altLang="ko-KR" spc="-150" dirty="0">
                <a:solidFill>
                  <a:sysClr val="windowText" lastClr="000000"/>
                </a:solidFill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?</a:t>
            </a: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993E0E77-F381-48A0-BE90-B551000A0652}"/>
              </a:ext>
            </a:extLst>
          </p:cNvPr>
          <p:cNvSpPr/>
          <p:nvPr/>
        </p:nvSpPr>
        <p:spPr>
          <a:xfrm>
            <a:off x="0" y="6251425"/>
            <a:ext cx="12192000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200" dirty="0">
                <a:solidFill>
                  <a:srgbClr val="222222"/>
                </a:solidFill>
                <a:latin typeface="Arial" panose="020B0604020202020204" pitchFamily="34" charset="0"/>
              </a:rPr>
              <a:t>Kang, </a:t>
            </a:r>
            <a:r>
              <a:rPr lang="en-US" altLang="ko-KR" sz="1200" dirty="0" err="1">
                <a:solidFill>
                  <a:srgbClr val="222222"/>
                </a:solidFill>
                <a:latin typeface="Arial" panose="020B0604020202020204" pitchFamily="34" charset="0"/>
              </a:rPr>
              <a:t>Pilsung</a:t>
            </a:r>
            <a:r>
              <a:rPr lang="en-US" altLang="ko-KR" sz="1200" dirty="0">
                <a:solidFill>
                  <a:srgbClr val="222222"/>
                </a:solidFill>
                <a:latin typeface="Arial" panose="020B0604020202020204" pitchFamily="34" charset="0"/>
              </a:rPr>
              <a:t>, and </a:t>
            </a:r>
            <a:r>
              <a:rPr lang="en-US" altLang="ko-KR" sz="1200" dirty="0" err="1">
                <a:solidFill>
                  <a:srgbClr val="222222"/>
                </a:solidFill>
                <a:latin typeface="Arial" panose="020B0604020202020204" pitchFamily="34" charset="0"/>
              </a:rPr>
              <a:t>Sungzoon</a:t>
            </a:r>
            <a:r>
              <a:rPr lang="en-US" altLang="ko-KR" sz="1200" dirty="0">
                <a:solidFill>
                  <a:srgbClr val="222222"/>
                </a:solidFill>
                <a:latin typeface="Arial" panose="020B0604020202020204" pitchFamily="34" charset="0"/>
              </a:rPr>
              <a:t> Cho. "A hybrid novelty score and its use in keystroke dynamics-based user authentication." </a:t>
            </a:r>
            <a:r>
              <a:rPr lang="en-US" altLang="ko-KR" sz="1200" i="1" dirty="0">
                <a:solidFill>
                  <a:srgbClr val="222222"/>
                </a:solidFill>
                <a:latin typeface="Arial" panose="020B0604020202020204" pitchFamily="34" charset="0"/>
              </a:rPr>
              <a:t>Pattern recognition</a:t>
            </a:r>
            <a:r>
              <a:rPr lang="en-US" altLang="ko-KR" sz="1200" dirty="0">
                <a:solidFill>
                  <a:srgbClr val="222222"/>
                </a:solidFill>
                <a:latin typeface="Arial" panose="020B0604020202020204" pitchFamily="34" charset="0"/>
              </a:rPr>
              <a:t> 42.11 (2009): 3115-3127.</a:t>
            </a:r>
            <a:endParaRPr lang="ko-KR" altLang="en-US" sz="1200" dirty="0"/>
          </a:p>
        </p:txBody>
      </p:sp>
      <p:pic>
        <p:nvPicPr>
          <p:cNvPr id="1026" name="Picture 2" descr="Imgur">
            <a:extLst>
              <a:ext uri="{FF2B5EF4-FFF2-40B4-BE49-F238E27FC236}">
                <a16:creationId xmlns:a16="http://schemas.microsoft.com/office/drawing/2014/main" id="{C6894946-1973-4C24-9B94-4455304C300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332"/>
          <a:stretch/>
        </p:blipFill>
        <p:spPr bwMode="auto">
          <a:xfrm>
            <a:off x="3555206" y="1470563"/>
            <a:ext cx="5081588" cy="22975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>
        <mc:Choice xmlns:a14="http://schemas.microsoft.com/office/drawing/2010/main" Requires="a14">
          <p:graphicFrame>
            <p:nvGraphicFramePr>
              <p:cNvPr id="5" name="표 4">
                <a:extLst>
                  <a:ext uri="{FF2B5EF4-FFF2-40B4-BE49-F238E27FC236}">
                    <a16:creationId xmlns:a16="http://schemas.microsoft.com/office/drawing/2014/main" id="{6592B490-0775-427D-918E-67AC7BFD3C53}"/>
                  </a:ext>
                </a:extLst>
              </p:cNvPr>
              <p:cNvGraphicFramePr>
                <a:graphicFrameLocks noGrp="1"/>
              </p:cNvGraphicFramePr>
              <p:nvPr/>
            </p:nvGraphicFramePr>
            <p:xfrm>
              <a:off x="2147888" y="4190238"/>
              <a:ext cx="7896228" cy="1906778"/>
            </p:xfrm>
            <a:graphic>
              <a:graphicData uri="http://schemas.openxmlformats.org/drawingml/2006/table">
                <a:tbl>
                  <a:tblPr firstRow="1" bandRow="1">
                    <a:tableStyleId>{073A0DAA-6AF3-43AB-8588-CEC1D06C72B9}</a:tableStyleId>
                  </a:tblPr>
                  <a:tblGrid>
                    <a:gridCol w="1316038">
                      <a:extLst>
                        <a:ext uri="{9D8B030D-6E8A-4147-A177-3AD203B41FA5}">
                          <a16:colId xmlns:a16="http://schemas.microsoft.com/office/drawing/2014/main" val="128800565"/>
                        </a:ext>
                      </a:extLst>
                    </a:gridCol>
                    <a:gridCol w="1316038">
                      <a:extLst>
                        <a:ext uri="{9D8B030D-6E8A-4147-A177-3AD203B41FA5}">
                          <a16:colId xmlns:a16="http://schemas.microsoft.com/office/drawing/2014/main" val="3709194866"/>
                        </a:ext>
                      </a:extLst>
                    </a:gridCol>
                    <a:gridCol w="1316038">
                      <a:extLst>
                        <a:ext uri="{9D8B030D-6E8A-4147-A177-3AD203B41FA5}">
                          <a16:colId xmlns:a16="http://schemas.microsoft.com/office/drawing/2014/main" val="2741129184"/>
                        </a:ext>
                      </a:extLst>
                    </a:gridCol>
                    <a:gridCol w="1316038">
                      <a:extLst>
                        <a:ext uri="{9D8B030D-6E8A-4147-A177-3AD203B41FA5}">
                          <a16:colId xmlns:a16="http://schemas.microsoft.com/office/drawing/2014/main" val="1985928434"/>
                        </a:ext>
                      </a:extLst>
                    </a:gridCol>
                    <a:gridCol w="1316038">
                      <a:extLst>
                        <a:ext uri="{9D8B030D-6E8A-4147-A177-3AD203B41FA5}">
                          <a16:colId xmlns:a16="http://schemas.microsoft.com/office/drawing/2014/main" val="2520562954"/>
                        </a:ext>
                      </a:extLst>
                    </a:gridCol>
                    <a:gridCol w="1316038">
                      <a:extLst>
                        <a:ext uri="{9D8B030D-6E8A-4147-A177-3AD203B41FA5}">
                          <a16:colId xmlns:a16="http://schemas.microsoft.com/office/drawing/2014/main" val="3073772564"/>
                        </a:ext>
                      </a:extLst>
                    </a:gridCol>
                  </a:tblGrid>
                  <a:tr h="336714">
                    <a:tc gridSpan="2">
                      <a:txBody>
                        <a:bodyPr/>
                        <a:lstStyle/>
                        <a:p>
                          <a:pPr algn="ctr" latinLnBrk="1"/>
                          <a:endParaRPr lang="ko-KR" altLang="en-US" dirty="0"/>
                        </a:p>
                      </a:txBody>
                      <a:tcPr>
                        <a:solidFill>
                          <a:schemeClr val="tx1"/>
                        </a:solidFill>
                      </a:tcPr>
                    </a:tc>
                    <a:tc hMerge="1">
                      <a:txBody>
                        <a:bodyPr/>
                        <a:lstStyle/>
                        <a:p>
                          <a:pPr algn="ctr" latinLnBrk="1"/>
                          <a:endParaRPr lang="ko-KR" altLang="en-US" dirty="0"/>
                        </a:p>
                      </a:txBody>
                      <a:tcPr>
                        <a:solidFill>
                          <a:schemeClr val="tx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Sup>
                                  <m:sSubSupPr>
                                    <m:ctrlPr>
                                      <a:rPr lang="ko-KR" altLang="en-US" dirty="0" smtClean="0"/>
                                    </m:ctrlPr>
                                  </m:sSubSupPr>
                                  <m:e>
                                    <m:r>
                                      <a:rPr lang="ko-KR" altLang="en-US" dirty="0"/>
                                      <m:t>𝑑</m:t>
                                    </m:r>
                                  </m:e>
                                  <m:sub>
                                    <m:r>
                                      <a:rPr lang="ko-KR" altLang="en-US" dirty="0"/>
                                      <m:t>𝑚𝑎𝑥</m:t>
                                    </m:r>
                                  </m:sub>
                                  <m:sup>
                                    <m:r>
                                      <a:rPr lang="ko-KR" altLang="en-US" dirty="0"/>
                                      <m:t>𝑘</m:t>
                                    </m:r>
                                  </m:sup>
                                </m:sSubSup>
                              </m:oMath>
                            </m:oMathPara>
                          </a14:m>
                          <a:endParaRPr lang="ko-KR" altLang="en-US" dirty="0"/>
                        </a:p>
                      </a:txBody>
                      <a:tcPr>
                        <a:solidFill>
                          <a:schemeClr val="tx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Sup>
                                  <m:sSubSupPr>
                                    <m:ctrlPr>
                                      <a:rPr lang="ko-KR" altLang="en-US" dirty="0" smtClean="0"/>
                                    </m:ctrlPr>
                                  </m:sSubSupPr>
                                  <m:e>
                                    <m:r>
                                      <a:rPr lang="ko-KR" altLang="en-US" dirty="0"/>
                                      <m:t>𝑑</m:t>
                                    </m:r>
                                  </m:e>
                                  <m:sub>
                                    <m:r>
                                      <a:rPr lang="en-US" altLang="ko-KR" dirty="0" smtClean="0"/>
                                      <m:t>𝑎𝑣𝑔</m:t>
                                    </m:r>
                                  </m:sub>
                                  <m:sup>
                                    <m:r>
                                      <a:rPr lang="ko-KR" altLang="en-US" dirty="0"/>
                                      <m:t>𝑘</m:t>
                                    </m:r>
                                  </m:sup>
                                </m:sSubSup>
                              </m:oMath>
                            </m:oMathPara>
                          </a14:m>
                          <a:endParaRPr lang="ko-KR" altLang="en-US" dirty="0"/>
                        </a:p>
                      </a:txBody>
                      <a:tcPr>
                        <a:solidFill>
                          <a:schemeClr val="tx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Sup>
                                  <m:sSubSupPr>
                                    <m:ctrlPr>
                                      <a:rPr lang="ko-KR" altLang="en-US" dirty="0" smtClean="0"/>
                                    </m:ctrlPr>
                                  </m:sSubSupPr>
                                  <m:e>
                                    <m:r>
                                      <a:rPr lang="ko-KR" altLang="en-US" dirty="0"/>
                                      <m:t>𝑑</m:t>
                                    </m:r>
                                  </m:e>
                                  <m:sub>
                                    <m:r>
                                      <a:rPr lang="en-US" altLang="ko-KR" dirty="0" smtClean="0"/>
                                      <m:t>𝑚𝑒𝑎𝑛</m:t>
                                    </m:r>
                                  </m:sub>
                                  <m:sup>
                                    <m:r>
                                      <a:rPr lang="ko-KR" altLang="en-US" dirty="0"/>
                                      <m:t>𝑘</m:t>
                                    </m:r>
                                  </m:sup>
                                </m:sSubSup>
                              </m:oMath>
                            </m:oMathPara>
                          </a14:m>
                          <a:endParaRPr lang="ko-KR" altLang="en-US" dirty="0"/>
                        </a:p>
                      </a:txBody>
                      <a:tcPr>
                        <a:solidFill>
                          <a:schemeClr val="tx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Sup>
                                  <m:sSubSupPr>
                                    <m:ctrlPr>
                                      <a:rPr lang="ko-KR" altLang="en-US" i="1" dirty="0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SupPr>
                                  <m:e>
                                    <m:r>
                                      <a:rPr lang="ko-KR" altLang="en-US" dirty="0">
                                        <a:latin typeface="Cambria Math" panose="02040503050406030204" pitchFamily="18" charset="0"/>
                                      </a:rPr>
                                      <m:t>𝑑</m:t>
                                    </m:r>
                                  </m:e>
                                  <m:sub>
                                    <m:r>
                                      <a:rPr lang="en-US" altLang="ko-KR" b="1" i="1" dirty="0" smtClean="0">
                                        <a:latin typeface="Cambria Math" panose="02040503050406030204" pitchFamily="18" charset="0"/>
                                      </a:rPr>
                                      <m:t>𝒉𝒚𝒃𝒓𝒊𝒅</m:t>
                                    </m:r>
                                  </m:sub>
                                  <m:sup>
                                    <m:r>
                                      <a:rPr lang="ko-KR" altLang="en-US" dirty="0">
                                        <a:latin typeface="Cambria Math" panose="02040503050406030204" pitchFamily="18" charset="0"/>
                                      </a:rPr>
                                      <m:t>𝑘</m:t>
                                    </m:r>
                                  </m:sup>
                                </m:sSubSup>
                              </m:oMath>
                            </m:oMathPara>
                          </a14:m>
                          <a:endParaRPr lang="ko-KR" altLang="en-US" dirty="0"/>
                        </a:p>
                      </a:txBody>
                      <a:tcPr>
                        <a:solidFill>
                          <a:schemeClr val="tx1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312917477"/>
                      </a:ext>
                    </a:extLst>
                  </a:tr>
                  <a:tr h="370840">
                    <a:tc rowSpan="2"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dirty="0"/>
                            <a:t>A (k=4)</a:t>
                          </a:r>
                          <a:endParaRPr lang="ko-KR" altLang="en-US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dirty="0">
                              <a:solidFill>
                                <a:srgbClr val="FF0000"/>
                              </a:solidFill>
                            </a:rPr>
                            <a:t>Circle</a:t>
                          </a:r>
                          <a:endParaRPr lang="ko-KR" altLang="en-US" dirty="0">
                            <a:solidFill>
                              <a:srgbClr val="FF0000"/>
                            </a:solidFill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dirty="0"/>
                            <a:t>1.58</a:t>
                          </a:r>
                          <a:endParaRPr lang="ko-KR" altLang="en-US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marL="0" algn="ctr" defTabSz="914400" rtl="0" eaLnBrk="1" latinLnBrk="1" hangingPunct="1"/>
                          <a:r>
                            <a:rPr lang="en-US" altLang="ko-KR" sz="1800" kern="1200" dirty="0">
                              <a:solidFill>
                                <a:srgbClr val="FF0000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1.14</a:t>
                          </a:r>
                          <a:endParaRPr lang="ko-KR" altLang="en-US" sz="1800" kern="1200" dirty="0">
                            <a:solidFill>
                              <a:srgbClr val="FF0000"/>
                            </a:solidFill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dirty="0"/>
                            <a:t>0.50</a:t>
                          </a:r>
                          <a:endParaRPr lang="ko-KR" altLang="en-US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marL="0" algn="ctr" defTabSz="914400" rtl="0" eaLnBrk="1" latinLnBrk="1" hangingPunct="1"/>
                          <a:r>
                            <a:rPr lang="en-US" altLang="ko-KR" sz="1800" kern="1200" dirty="0">
                              <a:solidFill>
                                <a:srgbClr val="FF0000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1.42</a:t>
                          </a:r>
                          <a:endParaRPr lang="ko-KR" altLang="en-US" sz="1800" kern="1200" dirty="0">
                            <a:solidFill>
                              <a:srgbClr val="FF0000"/>
                            </a:solidFill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4168043294"/>
                      </a:ext>
                    </a:extLst>
                  </a:tr>
                  <a:tr h="370840"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dirty="0"/>
                            <a:t>Triangle</a:t>
                          </a:r>
                          <a:endParaRPr lang="ko-KR" altLang="en-US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dirty="0">
                              <a:solidFill>
                                <a:srgbClr val="FF0000"/>
                              </a:solidFill>
                            </a:rPr>
                            <a:t>1.64</a:t>
                          </a:r>
                          <a:endParaRPr lang="ko-KR" altLang="en-US" dirty="0">
                            <a:solidFill>
                              <a:srgbClr val="FF0000"/>
                            </a:solidFill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dirty="0"/>
                            <a:t>1.07</a:t>
                          </a:r>
                          <a:endParaRPr lang="ko-KR" altLang="en-US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marL="0" algn="ctr" defTabSz="914400" rtl="0" eaLnBrk="1" latinLnBrk="1" hangingPunct="1"/>
                          <a:r>
                            <a:rPr lang="en-US" altLang="ko-KR" sz="1800" kern="1200" dirty="0">
                              <a:solidFill>
                                <a:srgbClr val="FF0000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0.94</a:t>
                          </a:r>
                          <a:endParaRPr lang="ko-KR" altLang="en-US" sz="1800" kern="1200" dirty="0">
                            <a:solidFill>
                              <a:srgbClr val="FF0000"/>
                            </a:solidFill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marL="0" algn="ctr" defTabSz="914400" rtl="0" eaLnBrk="1" latinLnBrk="1" hangingPunct="1"/>
                          <a:r>
                            <a:rPr lang="en-US" altLang="ko-KR" sz="1800" kern="1200" dirty="0">
                              <a:solidFill>
                                <a:schemeClr val="dk1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1.18</a:t>
                          </a: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2370529202"/>
                      </a:ext>
                    </a:extLst>
                  </a:tr>
                  <a:tr h="370840">
                    <a:tc rowSpan="2"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dirty="0"/>
                            <a:t>B (k=5)</a:t>
                          </a:r>
                          <a:endParaRPr lang="ko-KR" altLang="en-US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dirty="0">
                              <a:solidFill>
                                <a:srgbClr val="FF0000"/>
                              </a:solidFill>
                            </a:rPr>
                            <a:t>Circle</a:t>
                          </a:r>
                          <a:endParaRPr lang="ko-KR" altLang="en-US" dirty="0">
                            <a:solidFill>
                              <a:srgbClr val="FF0000"/>
                            </a:solidFill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dirty="0"/>
                            <a:t>1.56</a:t>
                          </a:r>
                          <a:endParaRPr lang="ko-KR" altLang="en-US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dirty="0"/>
                            <a:t>1.08</a:t>
                          </a:r>
                          <a:endParaRPr lang="ko-KR" altLang="en-US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dirty="0"/>
                            <a:t>0.80</a:t>
                          </a:r>
                          <a:endParaRPr lang="ko-KR" altLang="en-US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marL="0" algn="ctr" defTabSz="914400" rtl="0" eaLnBrk="1" latinLnBrk="1" hangingPunct="1"/>
                          <a:r>
                            <a:rPr lang="en-US" altLang="ko-KR" sz="1800" kern="1200" dirty="0">
                              <a:solidFill>
                                <a:srgbClr val="FF0000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1.18</a:t>
                          </a:r>
                          <a:endParaRPr lang="ko-KR" altLang="en-US" sz="1800" kern="1200" dirty="0">
                            <a:solidFill>
                              <a:srgbClr val="FF0000"/>
                            </a:solidFill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3239644412"/>
                      </a:ext>
                    </a:extLst>
                  </a:tr>
                  <a:tr h="370840"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dirty="0"/>
                            <a:t>Triangle</a:t>
                          </a:r>
                          <a:endParaRPr lang="ko-KR" altLang="en-US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marL="0" algn="ctr" defTabSz="914400" rtl="0" eaLnBrk="1" latinLnBrk="1" hangingPunct="1"/>
                          <a:r>
                            <a:rPr lang="en-US" altLang="ko-KR" sz="1800" kern="1200" dirty="0">
                              <a:solidFill>
                                <a:srgbClr val="FF0000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1.86</a:t>
                          </a:r>
                          <a:endParaRPr lang="ko-KR" altLang="en-US" sz="1800" kern="1200" dirty="0">
                            <a:solidFill>
                              <a:srgbClr val="FF0000"/>
                            </a:solidFill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marL="0" algn="ctr" defTabSz="914400" rtl="0" eaLnBrk="1" latinLnBrk="1" hangingPunct="1"/>
                          <a:r>
                            <a:rPr lang="en-US" altLang="ko-KR" sz="1800" kern="1200" dirty="0">
                              <a:solidFill>
                                <a:srgbClr val="FF0000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1.09</a:t>
                          </a:r>
                          <a:endParaRPr lang="ko-KR" altLang="en-US" sz="1800" kern="1200" dirty="0">
                            <a:solidFill>
                              <a:srgbClr val="FF0000"/>
                            </a:solidFill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marL="0" algn="ctr" defTabSz="914400" rtl="0" eaLnBrk="1" latinLnBrk="1" hangingPunct="1"/>
                          <a:r>
                            <a:rPr lang="en-US" altLang="ko-KR" sz="1800" kern="1200" dirty="0">
                              <a:solidFill>
                                <a:srgbClr val="FF0000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0.88</a:t>
                          </a:r>
                          <a:endParaRPr lang="ko-KR" altLang="en-US" sz="1800" kern="1200" dirty="0">
                            <a:solidFill>
                              <a:srgbClr val="FF0000"/>
                            </a:solidFill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marL="0" algn="ctr" defTabSz="914400" rtl="0" eaLnBrk="1" latinLnBrk="1" hangingPunct="1"/>
                          <a:r>
                            <a:rPr lang="en-US" altLang="ko-KR" sz="1800" kern="1200" dirty="0">
                              <a:solidFill>
                                <a:schemeClr val="dk1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1.09</a:t>
                          </a:r>
                          <a:endParaRPr lang="ko-KR" altLang="en-US" sz="1800" kern="1200" dirty="0">
                            <a:solidFill>
                              <a:schemeClr val="dk1"/>
                            </a:solidFill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188790350"/>
                      </a:ext>
                    </a:extLst>
                  </a:tr>
                </a:tbl>
              </a:graphicData>
            </a:graphic>
          </p:graphicFrame>
        </mc:Choice>
        <mc:Fallback>
          <p:graphicFrame>
            <p:nvGraphicFramePr>
              <p:cNvPr id="5" name="표 4">
                <a:extLst>
                  <a:ext uri="{FF2B5EF4-FFF2-40B4-BE49-F238E27FC236}">
                    <a16:creationId xmlns:a16="http://schemas.microsoft.com/office/drawing/2014/main" id="{6592B490-0775-427D-918E-67AC7BFD3C53}"/>
                  </a:ext>
                </a:extLst>
              </p:cNvPr>
              <p:cNvGraphicFramePr>
                <a:graphicFrameLocks noGrp="1"/>
              </p:cNvGraphicFramePr>
              <p:nvPr/>
            </p:nvGraphicFramePr>
            <p:xfrm>
              <a:off x="2147888" y="4190238"/>
              <a:ext cx="7896228" cy="1906778"/>
            </p:xfrm>
            <a:graphic>
              <a:graphicData uri="http://schemas.openxmlformats.org/drawingml/2006/table">
                <a:tbl>
                  <a:tblPr firstRow="1" bandRow="1">
                    <a:tableStyleId>{073A0DAA-6AF3-43AB-8588-CEC1D06C72B9}</a:tableStyleId>
                  </a:tblPr>
                  <a:tblGrid>
                    <a:gridCol w="1316038">
                      <a:extLst>
                        <a:ext uri="{9D8B030D-6E8A-4147-A177-3AD203B41FA5}">
                          <a16:colId xmlns:a16="http://schemas.microsoft.com/office/drawing/2014/main" val="128800565"/>
                        </a:ext>
                      </a:extLst>
                    </a:gridCol>
                    <a:gridCol w="1316038">
                      <a:extLst>
                        <a:ext uri="{9D8B030D-6E8A-4147-A177-3AD203B41FA5}">
                          <a16:colId xmlns:a16="http://schemas.microsoft.com/office/drawing/2014/main" val="3709194866"/>
                        </a:ext>
                      </a:extLst>
                    </a:gridCol>
                    <a:gridCol w="1316038">
                      <a:extLst>
                        <a:ext uri="{9D8B030D-6E8A-4147-A177-3AD203B41FA5}">
                          <a16:colId xmlns:a16="http://schemas.microsoft.com/office/drawing/2014/main" val="2741129184"/>
                        </a:ext>
                      </a:extLst>
                    </a:gridCol>
                    <a:gridCol w="1316038">
                      <a:extLst>
                        <a:ext uri="{9D8B030D-6E8A-4147-A177-3AD203B41FA5}">
                          <a16:colId xmlns:a16="http://schemas.microsoft.com/office/drawing/2014/main" val="1985928434"/>
                        </a:ext>
                      </a:extLst>
                    </a:gridCol>
                    <a:gridCol w="1316038">
                      <a:extLst>
                        <a:ext uri="{9D8B030D-6E8A-4147-A177-3AD203B41FA5}">
                          <a16:colId xmlns:a16="http://schemas.microsoft.com/office/drawing/2014/main" val="2520562954"/>
                        </a:ext>
                      </a:extLst>
                    </a:gridCol>
                    <a:gridCol w="1316038">
                      <a:extLst>
                        <a:ext uri="{9D8B030D-6E8A-4147-A177-3AD203B41FA5}">
                          <a16:colId xmlns:a16="http://schemas.microsoft.com/office/drawing/2014/main" val="3073772564"/>
                        </a:ext>
                      </a:extLst>
                    </a:gridCol>
                  </a:tblGrid>
                  <a:tr h="423418">
                    <a:tc gridSpan="2">
                      <a:txBody>
                        <a:bodyPr/>
                        <a:lstStyle/>
                        <a:p>
                          <a:pPr algn="ctr" latinLnBrk="1"/>
                          <a:endParaRPr lang="ko-KR" altLang="en-US" dirty="0"/>
                        </a:p>
                      </a:txBody>
                      <a:tcPr>
                        <a:solidFill>
                          <a:schemeClr val="tx1"/>
                        </a:solidFill>
                      </a:tcPr>
                    </a:tc>
                    <a:tc hMerge="1">
                      <a:txBody>
                        <a:bodyPr/>
                        <a:lstStyle/>
                        <a:p>
                          <a:pPr algn="ctr" latinLnBrk="1"/>
                          <a:endParaRPr lang="ko-KR" altLang="en-US" dirty="0"/>
                        </a:p>
                      </a:txBody>
                      <a:tcPr>
                        <a:solidFill>
                          <a:schemeClr val="tx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>
                        <a:blipFill>
                          <a:blip r:embed="rId4"/>
                          <a:stretch>
                            <a:fillRect l="-200463" t="-1429" r="-301852" b="-37000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>
                        <a:blipFill>
                          <a:blip r:embed="rId4"/>
                          <a:stretch>
                            <a:fillRect l="-300463" t="-1429" r="-201852" b="-37000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>
                        <a:blipFill>
                          <a:blip r:embed="rId4"/>
                          <a:stretch>
                            <a:fillRect l="-400463" t="-1429" r="-101852" b="-37000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>
                        <a:blipFill>
                          <a:blip r:embed="rId4"/>
                          <a:stretch>
                            <a:fillRect l="-500463" t="-1429" r="-1852" b="-370000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312917477"/>
                      </a:ext>
                    </a:extLst>
                  </a:tr>
                  <a:tr h="370840">
                    <a:tc rowSpan="2"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dirty="0"/>
                            <a:t>A (k=4)</a:t>
                          </a:r>
                          <a:endParaRPr lang="ko-KR" altLang="en-US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dirty="0">
                              <a:solidFill>
                                <a:srgbClr val="FF0000"/>
                              </a:solidFill>
                            </a:rPr>
                            <a:t>Circle</a:t>
                          </a:r>
                          <a:endParaRPr lang="ko-KR" altLang="en-US" dirty="0">
                            <a:solidFill>
                              <a:srgbClr val="FF0000"/>
                            </a:solidFill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dirty="0"/>
                            <a:t>1.58</a:t>
                          </a:r>
                          <a:endParaRPr lang="ko-KR" altLang="en-US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marL="0" algn="ctr" defTabSz="914400" rtl="0" eaLnBrk="1" latinLnBrk="1" hangingPunct="1"/>
                          <a:r>
                            <a:rPr lang="en-US" altLang="ko-KR" sz="1800" kern="1200" dirty="0">
                              <a:solidFill>
                                <a:srgbClr val="FF0000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1.14</a:t>
                          </a:r>
                          <a:endParaRPr lang="ko-KR" altLang="en-US" sz="1800" kern="1200" dirty="0">
                            <a:solidFill>
                              <a:srgbClr val="FF0000"/>
                            </a:solidFill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dirty="0"/>
                            <a:t>0.50</a:t>
                          </a:r>
                          <a:endParaRPr lang="ko-KR" altLang="en-US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marL="0" algn="ctr" defTabSz="914400" rtl="0" eaLnBrk="1" latinLnBrk="1" hangingPunct="1"/>
                          <a:r>
                            <a:rPr lang="en-US" altLang="ko-KR" sz="1800" kern="1200" dirty="0">
                              <a:solidFill>
                                <a:srgbClr val="FF0000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1.42</a:t>
                          </a:r>
                          <a:endParaRPr lang="ko-KR" altLang="en-US" sz="1800" kern="1200" dirty="0">
                            <a:solidFill>
                              <a:srgbClr val="FF0000"/>
                            </a:solidFill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4168043294"/>
                      </a:ext>
                    </a:extLst>
                  </a:tr>
                  <a:tr h="370840"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dirty="0"/>
                            <a:t>Triangle</a:t>
                          </a:r>
                          <a:endParaRPr lang="ko-KR" altLang="en-US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dirty="0">
                              <a:solidFill>
                                <a:srgbClr val="FF0000"/>
                              </a:solidFill>
                            </a:rPr>
                            <a:t>1.64</a:t>
                          </a:r>
                          <a:endParaRPr lang="ko-KR" altLang="en-US" dirty="0">
                            <a:solidFill>
                              <a:srgbClr val="FF0000"/>
                            </a:solidFill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dirty="0"/>
                            <a:t>1.07</a:t>
                          </a:r>
                          <a:endParaRPr lang="ko-KR" altLang="en-US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marL="0" algn="ctr" defTabSz="914400" rtl="0" eaLnBrk="1" latinLnBrk="1" hangingPunct="1"/>
                          <a:r>
                            <a:rPr lang="en-US" altLang="ko-KR" sz="1800" kern="1200" dirty="0">
                              <a:solidFill>
                                <a:srgbClr val="FF0000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0.94</a:t>
                          </a:r>
                          <a:endParaRPr lang="ko-KR" altLang="en-US" sz="1800" kern="1200" dirty="0">
                            <a:solidFill>
                              <a:srgbClr val="FF0000"/>
                            </a:solidFill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marL="0" algn="ctr" defTabSz="914400" rtl="0" eaLnBrk="1" latinLnBrk="1" hangingPunct="1"/>
                          <a:r>
                            <a:rPr lang="en-US" altLang="ko-KR" sz="1800" kern="1200" dirty="0">
                              <a:solidFill>
                                <a:schemeClr val="dk1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1.18</a:t>
                          </a: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2370529202"/>
                      </a:ext>
                    </a:extLst>
                  </a:tr>
                  <a:tr h="370840">
                    <a:tc rowSpan="2"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dirty="0"/>
                            <a:t>B (k=5)</a:t>
                          </a:r>
                          <a:endParaRPr lang="ko-KR" altLang="en-US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dirty="0">
                              <a:solidFill>
                                <a:srgbClr val="FF0000"/>
                              </a:solidFill>
                            </a:rPr>
                            <a:t>Circle</a:t>
                          </a:r>
                          <a:endParaRPr lang="ko-KR" altLang="en-US" dirty="0">
                            <a:solidFill>
                              <a:srgbClr val="FF0000"/>
                            </a:solidFill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dirty="0"/>
                            <a:t>1.56</a:t>
                          </a:r>
                          <a:endParaRPr lang="ko-KR" altLang="en-US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dirty="0"/>
                            <a:t>1.08</a:t>
                          </a:r>
                          <a:endParaRPr lang="ko-KR" altLang="en-US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dirty="0"/>
                            <a:t>0.80</a:t>
                          </a:r>
                          <a:endParaRPr lang="ko-KR" altLang="en-US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marL="0" algn="ctr" defTabSz="914400" rtl="0" eaLnBrk="1" latinLnBrk="1" hangingPunct="1"/>
                          <a:r>
                            <a:rPr lang="en-US" altLang="ko-KR" sz="1800" kern="1200" dirty="0">
                              <a:solidFill>
                                <a:srgbClr val="FF0000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1.18</a:t>
                          </a:r>
                          <a:endParaRPr lang="ko-KR" altLang="en-US" sz="1800" kern="1200" dirty="0">
                            <a:solidFill>
                              <a:srgbClr val="FF0000"/>
                            </a:solidFill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3239644412"/>
                      </a:ext>
                    </a:extLst>
                  </a:tr>
                  <a:tr h="370840"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dirty="0"/>
                            <a:t>Triangle</a:t>
                          </a:r>
                          <a:endParaRPr lang="ko-KR" altLang="en-US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marL="0" algn="ctr" defTabSz="914400" rtl="0" eaLnBrk="1" latinLnBrk="1" hangingPunct="1"/>
                          <a:r>
                            <a:rPr lang="en-US" altLang="ko-KR" sz="1800" kern="1200" dirty="0">
                              <a:solidFill>
                                <a:srgbClr val="FF0000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1.86</a:t>
                          </a:r>
                          <a:endParaRPr lang="ko-KR" altLang="en-US" sz="1800" kern="1200" dirty="0">
                            <a:solidFill>
                              <a:srgbClr val="FF0000"/>
                            </a:solidFill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marL="0" algn="ctr" defTabSz="914400" rtl="0" eaLnBrk="1" latinLnBrk="1" hangingPunct="1"/>
                          <a:r>
                            <a:rPr lang="en-US" altLang="ko-KR" sz="1800" kern="1200" dirty="0">
                              <a:solidFill>
                                <a:srgbClr val="FF0000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1.09</a:t>
                          </a:r>
                          <a:endParaRPr lang="ko-KR" altLang="en-US" sz="1800" kern="1200" dirty="0">
                            <a:solidFill>
                              <a:srgbClr val="FF0000"/>
                            </a:solidFill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marL="0" algn="ctr" defTabSz="914400" rtl="0" eaLnBrk="1" latinLnBrk="1" hangingPunct="1"/>
                          <a:r>
                            <a:rPr lang="en-US" altLang="ko-KR" sz="1800" kern="1200" dirty="0">
                              <a:solidFill>
                                <a:srgbClr val="FF0000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0.88</a:t>
                          </a:r>
                          <a:endParaRPr lang="ko-KR" altLang="en-US" sz="1800" kern="1200" dirty="0">
                            <a:solidFill>
                              <a:srgbClr val="FF0000"/>
                            </a:solidFill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marL="0" algn="ctr" defTabSz="914400" rtl="0" eaLnBrk="1" latinLnBrk="1" hangingPunct="1"/>
                          <a:r>
                            <a:rPr lang="en-US" altLang="ko-KR" sz="1800" kern="1200" dirty="0">
                              <a:solidFill>
                                <a:schemeClr val="dk1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1.09</a:t>
                          </a:r>
                          <a:endParaRPr lang="ko-KR" altLang="en-US" sz="1800" kern="1200" dirty="0">
                            <a:solidFill>
                              <a:schemeClr val="dk1"/>
                            </a:solidFill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188790350"/>
                      </a:ext>
                    </a:extLst>
                  </a:tr>
                </a:tbl>
              </a:graphicData>
            </a:graphic>
          </p:graphicFrame>
        </mc:Fallback>
      </mc:AlternateContent>
      <p:grpSp>
        <p:nvGrpSpPr>
          <p:cNvPr id="8" name="그룹 7">
            <a:extLst>
              <a:ext uri="{FF2B5EF4-FFF2-40B4-BE49-F238E27FC236}">
                <a16:creationId xmlns:a16="http://schemas.microsoft.com/office/drawing/2014/main" id="{F307152A-0628-4120-8696-87899F676B4D}"/>
              </a:ext>
            </a:extLst>
          </p:cNvPr>
          <p:cNvGrpSpPr/>
          <p:nvPr/>
        </p:nvGrpSpPr>
        <p:grpSpPr>
          <a:xfrm>
            <a:off x="1770408" y="1965128"/>
            <a:ext cx="3115917" cy="307777"/>
            <a:chOff x="1808508" y="2020806"/>
            <a:chExt cx="3115917" cy="307777"/>
          </a:xfrm>
        </p:grpSpPr>
        <p:cxnSp>
          <p:nvCxnSpPr>
            <p:cNvPr id="12" name="직선 화살표 연결선 11">
              <a:extLst>
                <a:ext uri="{FF2B5EF4-FFF2-40B4-BE49-F238E27FC236}">
                  <a16:creationId xmlns:a16="http://schemas.microsoft.com/office/drawing/2014/main" id="{C3715A08-C87F-4BA2-93D6-A1883AD4513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476500" y="2174695"/>
              <a:ext cx="2447925" cy="0"/>
            </a:xfrm>
            <a:prstGeom prst="straightConnector1">
              <a:avLst/>
            </a:prstGeom>
            <a:ln w="381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직사각형 12">
              <a:extLst>
                <a:ext uri="{FF2B5EF4-FFF2-40B4-BE49-F238E27FC236}">
                  <a16:creationId xmlns:a16="http://schemas.microsoft.com/office/drawing/2014/main" id="{E9DA962A-06CF-4E2E-A870-DCC724ED6790}"/>
                </a:ext>
              </a:extLst>
            </p:cNvPr>
            <p:cNvSpPr/>
            <p:nvPr/>
          </p:nvSpPr>
          <p:spPr>
            <a:xfrm>
              <a:off x="1808508" y="2020806"/>
              <a:ext cx="678760" cy="3077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ko-KR" altLang="en-US" sz="1400" spc="-151" dirty="0">
                  <a:solidFill>
                    <a:srgbClr val="FF0000"/>
                  </a:solidFill>
                  <a:latin typeface="KoPubWorld돋움체_Pro Medium" panose="00000600000000000000" pitchFamily="50" charset="-127"/>
                  <a:ea typeface="KoPubWorld돋움체_Pro Medium" panose="00000600000000000000" pitchFamily="50" charset="-127"/>
                  <a:cs typeface="KoPubWorld돋움체_Pro Medium" panose="00000600000000000000" pitchFamily="50" charset="-127"/>
                </a:rPr>
                <a:t>이상치</a:t>
              </a:r>
              <a:endParaRPr lang="ko-KR" altLang="en-US" sz="1400" dirty="0">
                <a:solidFill>
                  <a:srgbClr val="FF0000"/>
                </a:solidFill>
              </a:endParaRPr>
            </a:p>
          </p:txBody>
        </p:sp>
      </p:grpSp>
      <p:cxnSp>
        <p:nvCxnSpPr>
          <p:cNvPr id="17" name="직선 화살표 연결선 16">
            <a:extLst>
              <a:ext uri="{FF2B5EF4-FFF2-40B4-BE49-F238E27FC236}">
                <a16:creationId xmlns:a16="http://schemas.microsoft.com/office/drawing/2014/main" id="{21786854-7F9D-4FCE-A704-57785636F052}"/>
              </a:ext>
            </a:extLst>
          </p:cNvPr>
          <p:cNvCxnSpPr>
            <a:cxnSpLocks/>
            <a:endCxn id="18" idx="3"/>
          </p:cNvCxnSpPr>
          <p:nvPr/>
        </p:nvCxnSpPr>
        <p:spPr>
          <a:xfrm flipH="1">
            <a:off x="2449168" y="2965007"/>
            <a:ext cx="1688142" cy="0"/>
          </a:xfrm>
          <a:prstGeom prst="straightConnector1">
            <a:avLst/>
          </a:prstGeom>
          <a:ln w="38100">
            <a:solidFill>
              <a:srgbClr val="2B2B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13A05D4A-E553-45C1-9707-477B10544339}"/>
              </a:ext>
            </a:extLst>
          </p:cNvPr>
          <p:cNvSpPr/>
          <p:nvPr/>
        </p:nvSpPr>
        <p:spPr>
          <a:xfrm>
            <a:off x="1770408" y="2811118"/>
            <a:ext cx="67876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1400" spc="-151" dirty="0">
                <a:solidFill>
                  <a:srgbClr val="2B2BFF"/>
                </a:solidFill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정상</a:t>
            </a:r>
            <a:endParaRPr lang="ko-KR" altLang="en-US" sz="1400" dirty="0">
              <a:solidFill>
                <a:srgbClr val="2B2BFF"/>
              </a:solidFill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A0DF736A-ECAE-4092-A485-24198D108955}"/>
              </a:ext>
            </a:extLst>
          </p:cNvPr>
          <p:cNvSpPr/>
          <p:nvPr/>
        </p:nvSpPr>
        <p:spPr>
          <a:xfrm>
            <a:off x="8636794" y="4038600"/>
            <a:ext cx="1507331" cy="2058416"/>
          </a:xfrm>
          <a:prstGeom prst="rect">
            <a:avLst/>
          </a:prstGeom>
          <a:noFill/>
          <a:ln w="28575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5841361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7BFA558-6954-411C-B82C-26A3F52182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394" y="329576"/>
            <a:ext cx="9897276" cy="563554"/>
          </a:xfrm>
          <a:ln>
            <a:noFill/>
          </a:ln>
        </p:spPr>
        <p:txBody>
          <a:bodyPr>
            <a:normAutofit fontScale="90000"/>
          </a:bodyPr>
          <a:lstStyle/>
          <a:p>
            <a:r>
              <a:rPr lang="en-US" altLang="ko-KR" dirty="0">
                <a:ln>
                  <a:solidFill>
                    <a:schemeClr val="tx2">
                      <a:lumMod val="50000"/>
                    </a:schemeClr>
                  </a:solidFill>
                </a:ln>
                <a:solidFill>
                  <a:schemeClr val="tx2">
                    <a:lumMod val="50000"/>
                  </a:schemeClr>
                </a:solidFill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Distance-based Anomaly Detection</a:t>
            </a:r>
            <a:endParaRPr lang="ko-KR" altLang="en-US" dirty="0">
              <a:ln>
                <a:solidFill>
                  <a:schemeClr val="tx2">
                    <a:lumMod val="50000"/>
                  </a:schemeClr>
                </a:solidFill>
              </a:ln>
              <a:solidFill>
                <a:schemeClr val="tx2">
                  <a:lumMod val="50000"/>
                </a:schemeClr>
              </a:solidFill>
              <a:latin typeface="KoPubWorld돋움체_Pro Medium" panose="00000600000000000000" pitchFamily="50" charset="-127"/>
              <a:ea typeface="KoPubWorld돋움체_Pro Medium" panose="00000600000000000000" pitchFamily="50" charset="-127"/>
              <a:cs typeface="KoPubWorld돋움체_Pro Medium" panose="00000600000000000000" pitchFamily="50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64D6CC28-E25D-4F78-A447-9A5E526BE279}"/>
              </a:ext>
            </a:extLst>
          </p:cNvPr>
          <p:cNvSpPr txBox="1"/>
          <p:nvPr/>
        </p:nvSpPr>
        <p:spPr>
          <a:xfrm>
            <a:off x="935666" y="943166"/>
            <a:ext cx="11174818" cy="1215717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marL="285744" indent="-285744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US" altLang="ko-KR" spc="-151" dirty="0">
                <a:solidFill>
                  <a:sysClr val="windowText" lastClr="000000"/>
                </a:solidFill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Clustering-based Approach</a:t>
            </a:r>
          </a:p>
          <a:p>
            <a:pPr marL="742939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spc="-151" dirty="0">
                <a:solidFill>
                  <a:sysClr val="windowText" lastClr="000000"/>
                </a:solidFill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가장 근처 군집의 </a:t>
            </a:r>
            <a:r>
              <a:rPr lang="en-US" altLang="ko-KR" sz="1600" spc="-151" dirty="0">
                <a:solidFill>
                  <a:sysClr val="windowText" lastClr="000000"/>
                </a:solidFill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centroid</a:t>
            </a:r>
            <a:r>
              <a:rPr lang="ko-KR" altLang="en-US" sz="1600" spc="-151" dirty="0">
                <a:solidFill>
                  <a:sysClr val="windowText" lastClr="000000"/>
                </a:solidFill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와의 거리를 계산</a:t>
            </a:r>
            <a:endParaRPr lang="en-US" altLang="ko-KR" sz="1600" spc="-151" dirty="0">
              <a:solidFill>
                <a:sysClr val="windowText" lastClr="000000"/>
              </a:solidFill>
              <a:latin typeface="KoPubWorld돋움체_Pro Medium" panose="00000600000000000000" pitchFamily="50" charset="-127"/>
              <a:ea typeface="KoPubWorld돋움체_Pro Medium" panose="00000600000000000000" pitchFamily="50" charset="-127"/>
              <a:cs typeface="KoPubWorld돋움체_Pro Medium" panose="00000600000000000000" pitchFamily="50" charset="-127"/>
            </a:endParaRPr>
          </a:p>
          <a:p>
            <a:pPr marL="742939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spc="-151" dirty="0">
                <a:solidFill>
                  <a:sysClr val="windowText" lastClr="000000"/>
                </a:solidFill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정상 데이터에 대해서 어떤 사전 분포</a:t>
            </a:r>
            <a:r>
              <a:rPr lang="en-US" altLang="ko-KR" sz="1600" spc="-151" dirty="0">
                <a:solidFill>
                  <a:sysClr val="windowText" lastClr="000000"/>
                </a:solidFill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(prior probability)</a:t>
            </a:r>
            <a:r>
              <a:rPr lang="ko-KR" altLang="en-US" sz="1600" spc="-151" dirty="0">
                <a:solidFill>
                  <a:sysClr val="windowText" lastClr="000000"/>
                </a:solidFill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도 가정하지 않음</a:t>
            </a:r>
            <a:endParaRPr lang="en-US" altLang="ko-KR" sz="1600" spc="-151" dirty="0">
              <a:solidFill>
                <a:sysClr val="windowText" lastClr="000000"/>
              </a:solidFill>
              <a:latin typeface="KoPubWorld돋움체_Pro Medium" panose="00000600000000000000" pitchFamily="50" charset="-127"/>
              <a:ea typeface="KoPubWorld돋움체_Pro Medium" panose="00000600000000000000" pitchFamily="50" charset="-127"/>
              <a:cs typeface="KoPubWorld돋움체_Pro Medium" panose="00000600000000000000" pitchFamily="50" charset="-127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F5D75233-EA09-4BCF-997E-96A3804B41D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76588" y="2581275"/>
            <a:ext cx="5838825" cy="1695450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123F976E-F583-421F-9E3F-6AC5F68D614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90838" y="4555803"/>
            <a:ext cx="6410325" cy="1771650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EF88D5DD-2ACD-467D-87C7-20FA408ACE5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907002" y="3215966"/>
            <a:ext cx="1694447" cy="1609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739867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7BFA558-6954-411C-B82C-26A3F52182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394" y="329576"/>
            <a:ext cx="9897276" cy="563554"/>
          </a:xfrm>
          <a:ln>
            <a:noFill/>
          </a:ln>
        </p:spPr>
        <p:txBody>
          <a:bodyPr>
            <a:normAutofit fontScale="90000"/>
          </a:bodyPr>
          <a:lstStyle/>
          <a:p>
            <a:r>
              <a:rPr lang="en-US" altLang="ko-KR" dirty="0">
                <a:ln>
                  <a:solidFill>
                    <a:schemeClr val="tx2">
                      <a:lumMod val="50000"/>
                    </a:schemeClr>
                  </a:solidFill>
                </a:ln>
                <a:solidFill>
                  <a:schemeClr val="tx2">
                    <a:lumMod val="50000"/>
                  </a:schemeClr>
                </a:solidFill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Distance-based Anomaly Detection</a:t>
            </a:r>
            <a:endParaRPr lang="ko-KR" altLang="en-US" dirty="0">
              <a:ln>
                <a:solidFill>
                  <a:schemeClr val="tx2">
                    <a:lumMod val="50000"/>
                  </a:schemeClr>
                </a:solidFill>
              </a:ln>
              <a:solidFill>
                <a:schemeClr val="tx2">
                  <a:lumMod val="50000"/>
                </a:schemeClr>
              </a:solidFill>
              <a:latin typeface="KoPubWorld돋움체_Pro Medium" panose="00000600000000000000" pitchFamily="50" charset="-127"/>
              <a:ea typeface="KoPubWorld돋움체_Pro Medium" panose="00000600000000000000" pitchFamily="50" charset="-127"/>
              <a:cs typeface="KoPubWorld돋움체_Pro Medium" panose="00000600000000000000" pitchFamily="50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64D6CC28-E25D-4F78-A447-9A5E526BE279}"/>
              </a:ext>
            </a:extLst>
          </p:cNvPr>
          <p:cNvSpPr txBox="1"/>
          <p:nvPr/>
        </p:nvSpPr>
        <p:spPr>
          <a:xfrm>
            <a:off x="935666" y="943166"/>
            <a:ext cx="11174818" cy="1215717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marL="285744" indent="-285744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US" altLang="ko-KR" spc="-151" dirty="0">
                <a:solidFill>
                  <a:sysClr val="windowText" lastClr="000000"/>
                </a:solidFill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Clustering-based Approach</a:t>
            </a:r>
          </a:p>
          <a:p>
            <a:pPr marL="742939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600" spc="-151" dirty="0">
                <a:solidFill>
                  <a:sysClr val="windowText" lastClr="000000"/>
                </a:solidFill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K-means clustering</a:t>
            </a:r>
            <a:r>
              <a:rPr lang="ko-KR" altLang="en-US" sz="1600" spc="-151" dirty="0">
                <a:solidFill>
                  <a:sysClr val="windowText" lastClr="000000"/>
                </a:solidFill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의 두 가지 </a:t>
            </a:r>
            <a:r>
              <a:rPr lang="en-US" altLang="ko-KR" sz="1600" spc="-151" dirty="0">
                <a:solidFill>
                  <a:sysClr val="windowText" lastClr="000000"/>
                </a:solidFill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anomaly score(distance) </a:t>
            </a:r>
            <a:r>
              <a:rPr lang="ko-KR" altLang="en-US" sz="1600" spc="-151" dirty="0">
                <a:solidFill>
                  <a:sysClr val="windowText" lastClr="000000"/>
                </a:solidFill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존재</a:t>
            </a:r>
            <a:endParaRPr lang="en-US" altLang="ko-KR" sz="1600" spc="-151" dirty="0">
              <a:solidFill>
                <a:sysClr val="windowText" lastClr="000000"/>
              </a:solidFill>
              <a:latin typeface="KoPubWorld돋움체_Pro Medium" panose="00000600000000000000" pitchFamily="50" charset="-127"/>
              <a:ea typeface="KoPubWorld돋움체_Pro Medium" panose="00000600000000000000" pitchFamily="50" charset="-127"/>
              <a:cs typeface="KoPubWorld돋움체_Pro Medium" panose="00000600000000000000" pitchFamily="50" charset="-127"/>
            </a:endParaRPr>
          </a:p>
          <a:p>
            <a:pPr marL="742939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spc="-151" dirty="0">
                <a:solidFill>
                  <a:sysClr val="windowText" lastClr="000000"/>
                </a:solidFill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정상 데이터에 대해서 어떤 사전 분포</a:t>
            </a:r>
            <a:r>
              <a:rPr lang="en-US" altLang="ko-KR" sz="1600" spc="-151" dirty="0">
                <a:solidFill>
                  <a:sysClr val="windowText" lastClr="000000"/>
                </a:solidFill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(prior probability)</a:t>
            </a:r>
            <a:r>
              <a:rPr lang="ko-KR" altLang="en-US" sz="1600" spc="-151" dirty="0">
                <a:solidFill>
                  <a:sysClr val="windowText" lastClr="000000"/>
                </a:solidFill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도 가정하지 않음</a:t>
            </a:r>
            <a:endParaRPr lang="en-US" altLang="ko-KR" sz="1600" spc="-151" dirty="0">
              <a:solidFill>
                <a:sysClr val="windowText" lastClr="000000"/>
              </a:solidFill>
              <a:latin typeface="KoPubWorld돋움체_Pro Medium" panose="00000600000000000000" pitchFamily="50" charset="-127"/>
              <a:ea typeface="KoPubWorld돋움체_Pro Medium" panose="00000600000000000000" pitchFamily="50" charset="-127"/>
              <a:cs typeface="KoPubWorld돋움체_Pro Medium" panose="00000600000000000000" pitchFamily="50" charset="-127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CDA99544-924D-4232-A009-CFCABCE6FD4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4407" y="3429000"/>
            <a:ext cx="5000625" cy="2038350"/>
          </a:xfrm>
          <a:prstGeom prst="rect">
            <a:avLst/>
          </a:prstGeom>
        </p:spPr>
      </p:pic>
      <p:sp>
        <p:nvSpPr>
          <p:cNvPr id="6" name="왼쪽 중괄호 5">
            <a:extLst>
              <a:ext uri="{FF2B5EF4-FFF2-40B4-BE49-F238E27FC236}">
                <a16:creationId xmlns:a16="http://schemas.microsoft.com/office/drawing/2014/main" id="{CF05FEE8-5466-4D6B-87B5-A87A75B01D3B}"/>
              </a:ext>
            </a:extLst>
          </p:cNvPr>
          <p:cNvSpPr/>
          <p:nvPr/>
        </p:nvSpPr>
        <p:spPr>
          <a:xfrm rot="5400000">
            <a:off x="2316956" y="3497175"/>
            <a:ext cx="438150" cy="1033464"/>
          </a:xfrm>
          <a:prstGeom prst="leftBrac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0" name="왼쪽 중괄호 9">
            <a:extLst>
              <a:ext uri="{FF2B5EF4-FFF2-40B4-BE49-F238E27FC236}">
                <a16:creationId xmlns:a16="http://schemas.microsoft.com/office/drawing/2014/main" id="{DBC51A9E-66D8-4996-B24E-38C207B9C67D}"/>
              </a:ext>
            </a:extLst>
          </p:cNvPr>
          <p:cNvSpPr/>
          <p:nvPr/>
        </p:nvSpPr>
        <p:spPr>
          <a:xfrm rot="5400000">
            <a:off x="4202906" y="3497175"/>
            <a:ext cx="438150" cy="1033464"/>
          </a:xfrm>
          <a:prstGeom prst="leftBrac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왼쪽 중괄호 10">
            <a:extLst>
              <a:ext uri="{FF2B5EF4-FFF2-40B4-BE49-F238E27FC236}">
                <a16:creationId xmlns:a16="http://schemas.microsoft.com/office/drawing/2014/main" id="{BF17C73A-E5DB-4C77-A34A-114335C50E27}"/>
              </a:ext>
            </a:extLst>
          </p:cNvPr>
          <p:cNvSpPr/>
          <p:nvPr/>
        </p:nvSpPr>
        <p:spPr>
          <a:xfrm rot="16200000">
            <a:off x="2051685" y="4347352"/>
            <a:ext cx="438150" cy="502921"/>
          </a:xfrm>
          <a:prstGeom prst="leftBrace">
            <a:avLst/>
          </a:prstGeom>
          <a:ln w="19050">
            <a:solidFill>
              <a:srgbClr val="2B2B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2" name="왼쪽 중괄호 11">
            <a:extLst>
              <a:ext uri="{FF2B5EF4-FFF2-40B4-BE49-F238E27FC236}">
                <a16:creationId xmlns:a16="http://schemas.microsoft.com/office/drawing/2014/main" id="{4FEB044F-E49D-4BD4-81E1-B8520D30C18A}"/>
              </a:ext>
            </a:extLst>
          </p:cNvPr>
          <p:cNvSpPr/>
          <p:nvPr/>
        </p:nvSpPr>
        <p:spPr>
          <a:xfrm rot="16200000">
            <a:off x="4630343" y="4509519"/>
            <a:ext cx="438150" cy="178590"/>
          </a:xfrm>
          <a:prstGeom prst="leftBrace">
            <a:avLst/>
          </a:prstGeom>
          <a:ln w="19050">
            <a:solidFill>
              <a:srgbClr val="2B2B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82D3FF21-44D8-44F6-AC82-2D5E30F2499D}"/>
              </a:ext>
            </a:extLst>
          </p:cNvPr>
          <p:cNvSpPr/>
          <p:nvPr/>
        </p:nvSpPr>
        <p:spPr>
          <a:xfrm>
            <a:off x="1906358" y="3144828"/>
            <a:ext cx="1231726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1400" spc="-151" dirty="0">
                <a:solidFill>
                  <a:srgbClr val="FF0000"/>
                </a:solidFill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절대적 거리</a:t>
            </a:r>
            <a:endParaRPr lang="en-US" altLang="ko-KR" sz="1400" spc="-151" dirty="0">
              <a:solidFill>
                <a:srgbClr val="FF0000"/>
              </a:solidFill>
              <a:latin typeface="KoPubWorld돋움체_Pro Medium" panose="00000600000000000000" pitchFamily="50" charset="-127"/>
              <a:ea typeface="KoPubWorld돋움체_Pro Medium" panose="00000600000000000000" pitchFamily="50" charset="-127"/>
              <a:cs typeface="KoPubWorld돋움체_Pro Medium" panose="00000600000000000000" pitchFamily="50" charset="-127"/>
            </a:endParaRPr>
          </a:p>
          <a:p>
            <a:pPr algn="ctr"/>
            <a:r>
              <a:rPr lang="en-US" altLang="ko-KR" sz="1400" spc="-151" dirty="0">
                <a:solidFill>
                  <a:srgbClr val="FF0000"/>
                </a:solidFill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(relative</a:t>
            </a:r>
            <a:r>
              <a:rPr lang="ko-KR" altLang="en-US" sz="1400" spc="-151" dirty="0">
                <a:solidFill>
                  <a:srgbClr val="FF0000"/>
                </a:solidFill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 </a:t>
            </a:r>
            <a:r>
              <a:rPr lang="en-US" altLang="ko-KR" sz="1400" spc="-151" dirty="0">
                <a:solidFill>
                  <a:srgbClr val="FF0000"/>
                </a:solidFill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distance)</a:t>
            </a:r>
            <a:endParaRPr lang="ko-KR" altLang="en-US" sz="1400" dirty="0">
              <a:solidFill>
                <a:srgbClr val="FF0000"/>
              </a:solidFill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05F0F96B-C2A4-44C8-8F72-FF0D09125E93}"/>
              </a:ext>
            </a:extLst>
          </p:cNvPr>
          <p:cNvSpPr/>
          <p:nvPr/>
        </p:nvSpPr>
        <p:spPr>
          <a:xfrm>
            <a:off x="1650560" y="5007251"/>
            <a:ext cx="1240399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1400" spc="-151" dirty="0">
                <a:solidFill>
                  <a:srgbClr val="2B2BFF"/>
                </a:solidFill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상대적 거리</a:t>
            </a:r>
            <a:endParaRPr lang="en-US" altLang="ko-KR" sz="1400" spc="-151" dirty="0">
              <a:solidFill>
                <a:srgbClr val="2B2BFF"/>
              </a:solidFill>
              <a:latin typeface="KoPubWorld돋움체_Pro Medium" panose="00000600000000000000" pitchFamily="50" charset="-127"/>
              <a:ea typeface="KoPubWorld돋움체_Pro Medium" panose="00000600000000000000" pitchFamily="50" charset="-127"/>
              <a:cs typeface="KoPubWorld돋움체_Pro Medium" panose="00000600000000000000" pitchFamily="50" charset="-127"/>
            </a:endParaRPr>
          </a:p>
          <a:p>
            <a:pPr algn="ctr"/>
            <a:r>
              <a:rPr lang="en-US" altLang="ko-KR" sz="1400" spc="-151" dirty="0">
                <a:solidFill>
                  <a:srgbClr val="2B2BFF"/>
                </a:solidFill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(relative distance)</a:t>
            </a:r>
            <a:endParaRPr lang="ko-KR" altLang="en-US" sz="1400" dirty="0">
              <a:solidFill>
                <a:srgbClr val="2B2BFF"/>
              </a:solidFill>
            </a:endParaRP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7C6AD9BA-CEC1-4D85-9366-E3813191FB3A}"/>
              </a:ext>
            </a:extLst>
          </p:cNvPr>
          <p:cNvSpPr/>
          <p:nvPr/>
        </p:nvSpPr>
        <p:spPr>
          <a:xfrm>
            <a:off x="3511270" y="3144828"/>
            <a:ext cx="2497705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1400" spc="-151" dirty="0">
                <a:solidFill>
                  <a:srgbClr val="FF0000"/>
                </a:solidFill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절대적 거리</a:t>
            </a:r>
            <a:endParaRPr lang="en-US" altLang="ko-KR" sz="1400" spc="-151" dirty="0">
              <a:solidFill>
                <a:srgbClr val="FF0000"/>
              </a:solidFill>
              <a:latin typeface="KoPubWorld돋움체_Pro Medium" panose="00000600000000000000" pitchFamily="50" charset="-127"/>
              <a:ea typeface="KoPubWorld돋움체_Pro Medium" panose="00000600000000000000" pitchFamily="50" charset="-127"/>
              <a:cs typeface="KoPubWorld돋움체_Pro Medium" panose="00000600000000000000" pitchFamily="50" charset="-127"/>
            </a:endParaRPr>
          </a:p>
          <a:p>
            <a:pPr algn="ctr"/>
            <a:r>
              <a:rPr lang="en-US" altLang="ko-KR" sz="1400" spc="-151" dirty="0">
                <a:solidFill>
                  <a:srgbClr val="FF0000"/>
                </a:solidFill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(relative</a:t>
            </a:r>
            <a:r>
              <a:rPr lang="ko-KR" altLang="en-US" sz="1400" spc="-151" dirty="0">
                <a:solidFill>
                  <a:srgbClr val="FF0000"/>
                </a:solidFill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 </a:t>
            </a:r>
            <a:r>
              <a:rPr lang="en-US" altLang="ko-KR" sz="1400" spc="-151" dirty="0">
                <a:solidFill>
                  <a:srgbClr val="FF0000"/>
                </a:solidFill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distance) </a:t>
            </a:r>
            <a:r>
              <a:rPr lang="en-US" altLang="ko-KR" sz="1400" spc="-151" dirty="0"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= Anomaly score 1</a:t>
            </a:r>
            <a:endParaRPr lang="ko-KR" altLang="en-US" sz="1400" dirty="0"/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567934A7-AD1E-48ED-BB38-32172EA16A1E}"/>
              </a:ext>
            </a:extLst>
          </p:cNvPr>
          <p:cNvSpPr/>
          <p:nvPr/>
        </p:nvSpPr>
        <p:spPr>
          <a:xfrm>
            <a:off x="4225364" y="5007251"/>
            <a:ext cx="1240399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1400" spc="-151" dirty="0">
                <a:solidFill>
                  <a:srgbClr val="2B2BFF"/>
                </a:solidFill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상대적 거리</a:t>
            </a:r>
            <a:endParaRPr lang="en-US" altLang="ko-KR" sz="1400" spc="-151" dirty="0">
              <a:solidFill>
                <a:srgbClr val="2B2BFF"/>
              </a:solidFill>
              <a:latin typeface="KoPubWorld돋움체_Pro Medium" panose="00000600000000000000" pitchFamily="50" charset="-127"/>
              <a:ea typeface="KoPubWorld돋움체_Pro Medium" panose="00000600000000000000" pitchFamily="50" charset="-127"/>
              <a:cs typeface="KoPubWorld돋움체_Pro Medium" panose="00000600000000000000" pitchFamily="50" charset="-127"/>
            </a:endParaRPr>
          </a:p>
          <a:p>
            <a:pPr algn="ctr"/>
            <a:r>
              <a:rPr lang="en-US" altLang="ko-KR" sz="1400" spc="-151" dirty="0">
                <a:solidFill>
                  <a:srgbClr val="2B2BFF"/>
                </a:solidFill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(relative distance)</a:t>
            </a:r>
            <a:endParaRPr lang="ko-KR" altLang="en-US" sz="1400" dirty="0">
              <a:solidFill>
                <a:srgbClr val="2B2BFF"/>
              </a:solidFill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8" name="직사각형 17">
                <a:extLst>
                  <a:ext uri="{FF2B5EF4-FFF2-40B4-BE49-F238E27FC236}">
                    <a16:creationId xmlns:a16="http://schemas.microsoft.com/office/drawing/2014/main" id="{3BF804A2-0FC1-483B-8CC8-B1DDCBD79A31}"/>
                  </a:ext>
                </a:extLst>
              </p:cNvPr>
              <p:cNvSpPr/>
              <p:nvPr/>
            </p:nvSpPr>
            <p:spPr>
              <a:xfrm>
                <a:off x="6912348" y="3942524"/>
                <a:ext cx="4384162" cy="505651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/>
                <a14:m>
                  <m:oMath xmlns:m="http://schemas.openxmlformats.org/officeDocument/2006/math">
                    <m:f>
                      <m:fPr>
                        <m:ctrlPr>
                          <a:rPr lang="en-US" altLang="ko-KR" sz="1400" i="1" spc="-151" dirty="0" smtClean="0">
                            <a:solidFill>
                              <a:sysClr val="windowText" lastClr="000000"/>
                            </a:solidFill>
                            <a:latin typeface="Cambria Math" panose="02040503050406030204" pitchFamily="18" charset="0"/>
                            <a:ea typeface="KoPubWorld돋움체_Pro Medium" panose="00000600000000000000" pitchFamily="50" charset="-127"/>
                            <a:cs typeface="KoPubWorld돋움체_Pro Medium" panose="00000600000000000000" pitchFamily="50" charset="-127"/>
                          </a:rPr>
                        </m:ctrlPr>
                      </m:fPr>
                      <m:num>
                        <m:r>
                          <m:rPr>
                            <m:nor/>
                          </m:rPr>
                          <a:rPr lang="ko-KR" altLang="en-US" sz="1400" spc="-151" dirty="0" smtClean="0">
                            <a:solidFill>
                              <a:srgbClr val="FF0000"/>
                            </a:solidFill>
                            <a:latin typeface="KoPubWorld돋움체_Pro Medium" panose="00000600000000000000" pitchFamily="50" charset="-127"/>
                            <a:ea typeface="KoPubWorld돋움체_Pro Medium" panose="00000600000000000000" pitchFamily="50" charset="-127"/>
                            <a:cs typeface="KoPubWorld돋움체_Pro Medium" panose="00000600000000000000" pitchFamily="50" charset="-127"/>
                          </a:rPr>
                          <m:t>절대적 거리</m:t>
                        </m:r>
                        <m:r>
                          <m:rPr>
                            <m:nor/>
                          </m:rPr>
                          <a:rPr lang="en-US" altLang="ko-KR" sz="1400" spc="-151" dirty="0" smtClean="0">
                            <a:solidFill>
                              <a:srgbClr val="FF0000"/>
                            </a:solidFill>
                            <a:latin typeface="KoPubWorld돋움체_Pro Medium" panose="00000600000000000000" pitchFamily="50" charset="-127"/>
                            <a:ea typeface="KoPubWorld돋움체_Pro Medium" panose="00000600000000000000" pitchFamily="50" charset="-127"/>
                            <a:cs typeface="KoPubWorld돋움체_Pro Medium" panose="00000600000000000000" pitchFamily="50" charset="-127"/>
                          </a:rPr>
                          <m:t> (</m:t>
                        </m:r>
                        <m:r>
                          <m:rPr>
                            <m:nor/>
                          </m:rPr>
                          <a:rPr lang="en-US" altLang="ko-KR" sz="1400" spc="-151" dirty="0" smtClean="0">
                            <a:solidFill>
                              <a:srgbClr val="FF0000"/>
                            </a:solidFill>
                            <a:latin typeface="KoPubWorld돋움체_Pro Medium" panose="00000600000000000000" pitchFamily="50" charset="-127"/>
                            <a:ea typeface="KoPubWorld돋움체_Pro Medium" panose="00000600000000000000" pitchFamily="50" charset="-127"/>
                            <a:cs typeface="KoPubWorld돋움체_Pro Medium" panose="00000600000000000000" pitchFamily="50" charset="-127"/>
                          </a:rPr>
                          <m:t>relative</m:t>
                        </m:r>
                        <m:r>
                          <m:rPr>
                            <m:nor/>
                          </m:rPr>
                          <a:rPr lang="ko-KR" altLang="en-US" sz="1400" spc="-151" dirty="0" smtClean="0">
                            <a:solidFill>
                              <a:srgbClr val="FF0000"/>
                            </a:solidFill>
                            <a:latin typeface="KoPubWorld돋움체_Pro Medium" panose="00000600000000000000" pitchFamily="50" charset="-127"/>
                            <a:ea typeface="KoPubWorld돋움체_Pro Medium" panose="00000600000000000000" pitchFamily="50" charset="-127"/>
                            <a:cs typeface="KoPubWorld돋움체_Pro Medium" panose="00000600000000000000" pitchFamily="50" charset="-127"/>
                          </a:rPr>
                          <m:t> </m:t>
                        </m:r>
                        <m:r>
                          <m:rPr>
                            <m:nor/>
                          </m:rPr>
                          <a:rPr lang="en-US" altLang="ko-KR" sz="1400" spc="-151" dirty="0" smtClean="0">
                            <a:solidFill>
                              <a:srgbClr val="FF0000"/>
                            </a:solidFill>
                            <a:latin typeface="KoPubWorld돋움체_Pro Medium" panose="00000600000000000000" pitchFamily="50" charset="-127"/>
                            <a:ea typeface="KoPubWorld돋움체_Pro Medium" panose="00000600000000000000" pitchFamily="50" charset="-127"/>
                            <a:cs typeface="KoPubWorld돋움체_Pro Medium" panose="00000600000000000000" pitchFamily="50" charset="-127"/>
                          </a:rPr>
                          <m:t>distance</m:t>
                        </m:r>
                        <m:r>
                          <m:rPr>
                            <m:nor/>
                          </m:rPr>
                          <a:rPr lang="en-US" altLang="ko-KR" sz="1400" spc="-151" dirty="0" smtClean="0">
                            <a:solidFill>
                              <a:srgbClr val="FF0000"/>
                            </a:solidFill>
                            <a:latin typeface="KoPubWorld돋움체_Pro Medium" panose="00000600000000000000" pitchFamily="50" charset="-127"/>
                            <a:ea typeface="KoPubWorld돋움체_Pro Medium" panose="00000600000000000000" pitchFamily="50" charset="-127"/>
                            <a:cs typeface="KoPubWorld돋움체_Pro Medium" panose="00000600000000000000" pitchFamily="50" charset="-127"/>
                          </a:rPr>
                          <m:t>)</m:t>
                        </m:r>
                        <m:r>
                          <m:rPr>
                            <m:nor/>
                          </m:rPr>
                          <a:rPr lang="ko-KR" altLang="en-US" sz="1400" dirty="0" smtClean="0">
                            <a:solidFill>
                              <a:srgbClr val="FF0000"/>
                            </a:solidFill>
                          </a:rPr>
                          <m:t> </m:t>
                        </m:r>
                      </m:num>
                      <m:den>
                        <m:r>
                          <m:rPr>
                            <m:nor/>
                          </m:rPr>
                          <a:rPr lang="ko-KR" altLang="en-US" sz="1400" spc="-151" dirty="0" smtClean="0">
                            <a:solidFill>
                              <a:srgbClr val="2B2BFF"/>
                            </a:solidFill>
                            <a:latin typeface="KoPubWorld돋움체_Pro Medium" panose="00000600000000000000" pitchFamily="50" charset="-127"/>
                            <a:ea typeface="KoPubWorld돋움체_Pro Medium" panose="00000600000000000000" pitchFamily="50" charset="-127"/>
                            <a:cs typeface="KoPubWorld돋움체_Pro Medium" panose="00000600000000000000" pitchFamily="50" charset="-127"/>
                          </a:rPr>
                          <m:t>상대적 거리</m:t>
                        </m:r>
                        <m:r>
                          <m:rPr>
                            <m:nor/>
                          </m:rPr>
                          <a:rPr lang="en-US" altLang="ko-KR" sz="1400" spc="-151" dirty="0" smtClean="0">
                            <a:solidFill>
                              <a:srgbClr val="2B2BFF"/>
                            </a:solidFill>
                            <a:latin typeface="KoPubWorld돋움체_Pro Medium" panose="00000600000000000000" pitchFamily="50" charset="-127"/>
                            <a:ea typeface="KoPubWorld돋움체_Pro Medium" panose="00000600000000000000" pitchFamily="50" charset="-127"/>
                            <a:cs typeface="KoPubWorld돋움체_Pro Medium" panose="00000600000000000000" pitchFamily="50" charset="-127"/>
                          </a:rPr>
                          <m:t> (</m:t>
                        </m:r>
                        <m:r>
                          <m:rPr>
                            <m:nor/>
                          </m:rPr>
                          <a:rPr lang="en-US" altLang="ko-KR" sz="1400" spc="-151" dirty="0" smtClean="0">
                            <a:solidFill>
                              <a:srgbClr val="2B2BFF"/>
                            </a:solidFill>
                            <a:latin typeface="KoPubWorld돋움체_Pro Medium" panose="00000600000000000000" pitchFamily="50" charset="-127"/>
                            <a:ea typeface="KoPubWorld돋움체_Pro Medium" panose="00000600000000000000" pitchFamily="50" charset="-127"/>
                            <a:cs typeface="KoPubWorld돋움체_Pro Medium" panose="00000600000000000000" pitchFamily="50" charset="-127"/>
                          </a:rPr>
                          <m:t>relative</m:t>
                        </m:r>
                        <m:r>
                          <m:rPr>
                            <m:nor/>
                          </m:rPr>
                          <a:rPr lang="en-US" altLang="ko-KR" sz="1400" spc="-151" dirty="0" smtClean="0">
                            <a:solidFill>
                              <a:srgbClr val="2B2BFF"/>
                            </a:solidFill>
                            <a:latin typeface="KoPubWorld돋움체_Pro Medium" panose="00000600000000000000" pitchFamily="50" charset="-127"/>
                            <a:ea typeface="KoPubWorld돋움체_Pro Medium" panose="00000600000000000000" pitchFamily="50" charset="-127"/>
                            <a:cs typeface="KoPubWorld돋움체_Pro Medium" panose="00000600000000000000" pitchFamily="50" charset="-127"/>
                          </a:rPr>
                          <m:t> </m:t>
                        </m:r>
                        <m:r>
                          <m:rPr>
                            <m:nor/>
                          </m:rPr>
                          <a:rPr lang="en-US" altLang="ko-KR" sz="1400" spc="-151" dirty="0" smtClean="0">
                            <a:solidFill>
                              <a:srgbClr val="2B2BFF"/>
                            </a:solidFill>
                            <a:latin typeface="KoPubWorld돋움체_Pro Medium" panose="00000600000000000000" pitchFamily="50" charset="-127"/>
                            <a:ea typeface="KoPubWorld돋움체_Pro Medium" panose="00000600000000000000" pitchFamily="50" charset="-127"/>
                            <a:cs typeface="KoPubWorld돋움체_Pro Medium" panose="00000600000000000000" pitchFamily="50" charset="-127"/>
                          </a:rPr>
                          <m:t>distance</m:t>
                        </m:r>
                        <m:r>
                          <m:rPr>
                            <m:nor/>
                          </m:rPr>
                          <a:rPr lang="en-US" altLang="ko-KR" sz="1400" spc="-151" dirty="0" smtClean="0">
                            <a:solidFill>
                              <a:srgbClr val="2B2BFF"/>
                            </a:solidFill>
                            <a:latin typeface="KoPubWorld돋움체_Pro Medium" panose="00000600000000000000" pitchFamily="50" charset="-127"/>
                            <a:ea typeface="KoPubWorld돋움체_Pro Medium" panose="00000600000000000000" pitchFamily="50" charset="-127"/>
                            <a:cs typeface="KoPubWorld돋움체_Pro Medium" panose="00000600000000000000" pitchFamily="50" charset="-127"/>
                          </a:rPr>
                          <m:t>)</m:t>
                        </m:r>
                      </m:den>
                    </m:f>
                  </m:oMath>
                </a14:m>
                <a:r>
                  <a:rPr lang="ko-KR" altLang="en-US" sz="1400" dirty="0">
                    <a:solidFill>
                      <a:sysClr val="windowText" lastClr="000000"/>
                    </a:solidFill>
                  </a:rPr>
                  <a:t> </a:t>
                </a:r>
                <a:r>
                  <a:rPr lang="en-US" altLang="ko-KR" sz="1400" dirty="0">
                    <a:solidFill>
                      <a:sysClr val="windowText" lastClr="000000"/>
                    </a:solidFill>
                  </a:rPr>
                  <a:t>= Anomaly score 2</a:t>
                </a:r>
                <a:endParaRPr lang="ko-KR" altLang="en-US" sz="1400" dirty="0">
                  <a:solidFill>
                    <a:sysClr val="windowText" lastClr="000000"/>
                  </a:solidFill>
                </a:endParaRPr>
              </a:p>
            </p:txBody>
          </p:sp>
        </mc:Choice>
        <mc:Fallback>
          <p:sp>
            <p:nvSpPr>
              <p:cNvPr id="18" name="직사각형 17">
                <a:extLst>
                  <a:ext uri="{FF2B5EF4-FFF2-40B4-BE49-F238E27FC236}">
                    <a16:creationId xmlns:a16="http://schemas.microsoft.com/office/drawing/2014/main" id="{3BF804A2-0FC1-483B-8CC8-B1DDCBD79A31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912348" y="3942524"/>
                <a:ext cx="4384162" cy="505651"/>
              </a:xfrm>
              <a:prstGeom prst="rect">
                <a:avLst/>
              </a:prstGeom>
              <a:blipFill>
                <a:blip r:embed="rId4"/>
                <a:stretch>
                  <a:fillRect b="-8434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91934692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7BFA558-6954-411C-B82C-26A3F52182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394" y="329576"/>
            <a:ext cx="9897276" cy="563554"/>
          </a:xfrm>
          <a:ln>
            <a:noFill/>
          </a:ln>
        </p:spPr>
        <p:txBody>
          <a:bodyPr>
            <a:normAutofit fontScale="90000"/>
          </a:bodyPr>
          <a:lstStyle/>
          <a:p>
            <a:r>
              <a:rPr lang="en-US" altLang="ko-KR" dirty="0">
                <a:ln>
                  <a:solidFill>
                    <a:schemeClr val="tx2">
                      <a:lumMod val="50000"/>
                    </a:schemeClr>
                  </a:solidFill>
                </a:ln>
                <a:solidFill>
                  <a:schemeClr val="tx2">
                    <a:lumMod val="50000"/>
                  </a:schemeClr>
                </a:solidFill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Distance-based Anomaly Detection</a:t>
            </a:r>
            <a:endParaRPr lang="ko-KR" altLang="en-US" dirty="0">
              <a:ln>
                <a:solidFill>
                  <a:schemeClr val="tx2">
                    <a:lumMod val="50000"/>
                  </a:schemeClr>
                </a:solidFill>
              </a:ln>
              <a:solidFill>
                <a:schemeClr val="tx2">
                  <a:lumMod val="50000"/>
                </a:schemeClr>
              </a:solidFill>
              <a:latin typeface="KoPubWorld돋움체_Pro Medium" panose="00000600000000000000" pitchFamily="50" charset="-127"/>
              <a:ea typeface="KoPubWorld돋움체_Pro Medium" panose="00000600000000000000" pitchFamily="50" charset="-127"/>
              <a:cs typeface="KoPubWorld돋움체_Pro Medium" panose="00000600000000000000" pitchFamily="50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64D6CC28-E25D-4F78-A447-9A5E526BE279}"/>
              </a:ext>
            </a:extLst>
          </p:cNvPr>
          <p:cNvSpPr txBox="1"/>
          <p:nvPr/>
        </p:nvSpPr>
        <p:spPr>
          <a:xfrm>
            <a:off x="935666" y="943166"/>
            <a:ext cx="11174818" cy="1215717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marL="285744" indent="-285744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US" altLang="ko-KR" spc="-151" dirty="0">
                <a:solidFill>
                  <a:sysClr val="windowText" lastClr="000000"/>
                </a:solidFill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Clustering-based Approach</a:t>
            </a:r>
          </a:p>
          <a:p>
            <a:pPr marL="742939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600" spc="-151" dirty="0">
                <a:solidFill>
                  <a:sysClr val="windowText" lastClr="000000"/>
                </a:solidFill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K-means clustering</a:t>
            </a:r>
            <a:r>
              <a:rPr lang="ko-KR" altLang="en-US" sz="1600" spc="-151" dirty="0">
                <a:solidFill>
                  <a:sysClr val="windowText" lastClr="000000"/>
                </a:solidFill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의 두 가지 </a:t>
            </a:r>
            <a:r>
              <a:rPr lang="en-US" altLang="ko-KR" sz="1600" spc="-151" dirty="0">
                <a:solidFill>
                  <a:sysClr val="windowText" lastClr="000000"/>
                </a:solidFill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anomaly score(distance) </a:t>
            </a:r>
            <a:r>
              <a:rPr lang="ko-KR" altLang="en-US" sz="1600" spc="-151" dirty="0">
                <a:solidFill>
                  <a:sysClr val="windowText" lastClr="000000"/>
                </a:solidFill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존재</a:t>
            </a:r>
            <a:endParaRPr lang="en-US" altLang="ko-KR" sz="1600" spc="-151" dirty="0">
              <a:solidFill>
                <a:sysClr val="windowText" lastClr="000000"/>
              </a:solidFill>
              <a:latin typeface="KoPubWorld돋움체_Pro Medium" panose="00000600000000000000" pitchFamily="50" charset="-127"/>
              <a:ea typeface="KoPubWorld돋움체_Pro Medium" panose="00000600000000000000" pitchFamily="50" charset="-127"/>
              <a:cs typeface="KoPubWorld돋움체_Pro Medium" panose="00000600000000000000" pitchFamily="50" charset="-127"/>
            </a:endParaRPr>
          </a:p>
          <a:p>
            <a:pPr marL="742939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spc="-151" dirty="0">
                <a:solidFill>
                  <a:sysClr val="windowText" lastClr="000000"/>
                </a:solidFill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정상 데이터에 대해서 어떤 사전 분포</a:t>
            </a:r>
            <a:r>
              <a:rPr lang="en-US" altLang="ko-KR" sz="1600" spc="-151" dirty="0">
                <a:solidFill>
                  <a:sysClr val="windowText" lastClr="000000"/>
                </a:solidFill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(prior probability)</a:t>
            </a:r>
            <a:r>
              <a:rPr lang="ko-KR" altLang="en-US" sz="1600" spc="-151" dirty="0">
                <a:solidFill>
                  <a:sysClr val="windowText" lastClr="000000"/>
                </a:solidFill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도 가정하지 않음</a:t>
            </a:r>
            <a:endParaRPr lang="en-US" altLang="ko-KR" sz="1600" spc="-151" dirty="0">
              <a:solidFill>
                <a:sysClr val="windowText" lastClr="000000"/>
              </a:solidFill>
              <a:latin typeface="KoPubWorld돋움체_Pro Medium" panose="00000600000000000000" pitchFamily="50" charset="-127"/>
              <a:ea typeface="KoPubWorld돋움체_Pro Medium" panose="00000600000000000000" pitchFamily="50" charset="-127"/>
              <a:cs typeface="KoPubWorld돋움체_Pro Medium" panose="00000600000000000000" pitchFamily="50" charset="-127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7C5922D0-D49A-4566-B414-82D04AC3D04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74294" y="2362523"/>
            <a:ext cx="4443412" cy="3952361"/>
          </a:xfrm>
          <a:prstGeom prst="rect">
            <a:avLst/>
          </a:prstGeom>
        </p:spPr>
      </p:pic>
      <p:sp>
        <p:nvSpPr>
          <p:cNvPr id="19" name="직사각형 18">
            <a:extLst>
              <a:ext uri="{FF2B5EF4-FFF2-40B4-BE49-F238E27FC236}">
                <a16:creationId xmlns:a16="http://schemas.microsoft.com/office/drawing/2014/main" id="{50A664A0-C04B-4BF9-8BEA-C43CC82FAEA2}"/>
              </a:ext>
            </a:extLst>
          </p:cNvPr>
          <p:cNvSpPr/>
          <p:nvPr/>
        </p:nvSpPr>
        <p:spPr>
          <a:xfrm>
            <a:off x="8611957" y="3497253"/>
            <a:ext cx="3418117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2000" spc="-151" dirty="0">
                <a:solidFill>
                  <a:srgbClr val="FF0000"/>
                </a:solidFill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군집에서 멀리 떨어질수록</a:t>
            </a:r>
            <a:r>
              <a:rPr lang="en-US" altLang="ko-KR" sz="2000" spc="-151" dirty="0">
                <a:solidFill>
                  <a:srgbClr val="FF0000"/>
                </a:solidFill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 Anomaly score up!</a:t>
            </a:r>
            <a:endParaRPr lang="ko-KR" altLang="en-US" sz="2000" dirty="0">
              <a:solidFill>
                <a:srgbClr val="FF0000"/>
              </a:solidFill>
            </a:endParaRPr>
          </a:p>
        </p:txBody>
      </p:sp>
      <p:cxnSp>
        <p:nvCxnSpPr>
          <p:cNvPr id="20" name="직선 화살표 연결선 19">
            <a:extLst>
              <a:ext uri="{FF2B5EF4-FFF2-40B4-BE49-F238E27FC236}">
                <a16:creationId xmlns:a16="http://schemas.microsoft.com/office/drawing/2014/main" id="{ED6B2A95-37A8-485C-A6D1-BCC46D9F4703}"/>
              </a:ext>
            </a:extLst>
          </p:cNvPr>
          <p:cNvCxnSpPr>
            <a:cxnSpLocks/>
          </p:cNvCxnSpPr>
          <p:nvPr/>
        </p:nvCxnSpPr>
        <p:spPr>
          <a:xfrm flipH="1">
            <a:off x="7324725" y="4205139"/>
            <a:ext cx="3048000" cy="1319361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672514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7BFA558-6954-411C-B82C-26A3F52182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394" y="329576"/>
            <a:ext cx="9897276" cy="563554"/>
          </a:xfrm>
          <a:ln>
            <a:noFill/>
          </a:ln>
        </p:spPr>
        <p:txBody>
          <a:bodyPr>
            <a:normAutofit fontScale="90000"/>
          </a:bodyPr>
          <a:lstStyle/>
          <a:p>
            <a:r>
              <a:rPr lang="en-US" altLang="ko-KR" dirty="0">
                <a:ln>
                  <a:solidFill>
                    <a:schemeClr val="tx2">
                      <a:lumMod val="50000"/>
                    </a:schemeClr>
                  </a:solidFill>
                </a:ln>
                <a:solidFill>
                  <a:schemeClr val="tx2">
                    <a:lumMod val="50000"/>
                  </a:schemeClr>
                </a:solidFill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Model-based Anomaly Detection</a:t>
            </a:r>
            <a:endParaRPr lang="ko-KR" altLang="en-US" dirty="0">
              <a:ln>
                <a:solidFill>
                  <a:schemeClr val="tx2">
                    <a:lumMod val="50000"/>
                  </a:schemeClr>
                </a:solidFill>
              </a:ln>
              <a:solidFill>
                <a:schemeClr val="tx2">
                  <a:lumMod val="50000"/>
                </a:schemeClr>
              </a:solidFill>
              <a:latin typeface="KoPubWorld돋움체_Pro Medium" panose="00000600000000000000" pitchFamily="50" charset="-127"/>
              <a:ea typeface="KoPubWorld돋움체_Pro Medium" panose="00000600000000000000" pitchFamily="50" charset="-127"/>
              <a:cs typeface="KoPubWorld돋움체_Pro Medium" panose="00000600000000000000" pitchFamily="50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64D6CC28-E25D-4F78-A447-9A5E526BE279}"/>
              </a:ext>
            </a:extLst>
          </p:cNvPr>
          <p:cNvSpPr txBox="1"/>
          <p:nvPr/>
        </p:nvSpPr>
        <p:spPr>
          <a:xfrm>
            <a:off x="935666" y="943166"/>
            <a:ext cx="11174818" cy="1215717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marL="285744" indent="-285744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US" altLang="ko-KR" spc="-151" dirty="0">
                <a:solidFill>
                  <a:sysClr val="windowText" lastClr="000000"/>
                </a:solidFill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Auto-Encoder for Anomaly Detection</a:t>
            </a:r>
          </a:p>
          <a:p>
            <a:pPr marL="742939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spc="-151" dirty="0">
                <a:solidFill>
                  <a:sysClr val="windowText" lastClr="000000"/>
                </a:solidFill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반드시 입력 변수의 수보다 은닉 노드의 수가 더 적은 은닉 층이 있어야 함</a:t>
            </a:r>
            <a:r>
              <a:rPr lang="en-US" altLang="ko-KR" sz="1600" spc="-151" dirty="0">
                <a:solidFill>
                  <a:sysClr val="windowText" lastClr="000000"/>
                </a:solidFill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!</a:t>
            </a:r>
          </a:p>
          <a:p>
            <a:pPr marL="742939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spc="-151" dirty="0">
                <a:solidFill>
                  <a:sysClr val="windowText" lastClr="000000"/>
                </a:solidFill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은닉 층에서 정보의 축약이 이루어짐</a:t>
            </a:r>
            <a:endParaRPr lang="en-US" altLang="ko-KR" sz="1600" spc="-151" dirty="0">
              <a:solidFill>
                <a:sysClr val="windowText" lastClr="000000"/>
              </a:solidFill>
              <a:latin typeface="KoPubWorld돋움체_Pro Medium" panose="00000600000000000000" pitchFamily="50" charset="-127"/>
              <a:ea typeface="KoPubWorld돋움체_Pro Medium" panose="00000600000000000000" pitchFamily="50" charset="-127"/>
              <a:cs typeface="KoPubWorld돋움체_Pro Medium" panose="00000600000000000000" pitchFamily="50" charset="-127"/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ACFB923D-821C-4C66-BF0A-E2FC973D38A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94642" y="2219325"/>
            <a:ext cx="5701657" cy="3845748"/>
          </a:xfrm>
          <a:prstGeom prst="rect">
            <a:avLst/>
          </a:prstGeom>
        </p:spPr>
      </p:pic>
      <p:cxnSp>
        <p:nvCxnSpPr>
          <p:cNvPr id="21" name="직선 화살표 연결선 20">
            <a:extLst>
              <a:ext uri="{FF2B5EF4-FFF2-40B4-BE49-F238E27FC236}">
                <a16:creationId xmlns:a16="http://schemas.microsoft.com/office/drawing/2014/main" id="{058E1625-AA89-4E47-B6B8-E666D7F035D1}"/>
              </a:ext>
            </a:extLst>
          </p:cNvPr>
          <p:cNvCxnSpPr>
            <a:cxnSpLocks/>
          </p:cNvCxnSpPr>
          <p:nvPr/>
        </p:nvCxnSpPr>
        <p:spPr>
          <a:xfrm>
            <a:off x="2286000" y="2158883"/>
            <a:ext cx="2552700" cy="1983316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5482413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7BFA558-6954-411C-B82C-26A3F52182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394" y="329576"/>
            <a:ext cx="9897276" cy="563554"/>
          </a:xfrm>
          <a:ln>
            <a:noFill/>
          </a:ln>
        </p:spPr>
        <p:txBody>
          <a:bodyPr>
            <a:normAutofit fontScale="90000"/>
          </a:bodyPr>
          <a:lstStyle/>
          <a:p>
            <a:r>
              <a:rPr lang="en-US" altLang="ko-KR" dirty="0">
                <a:ln>
                  <a:solidFill>
                    <a:schemeClr val="tx2">
                      <a:lumMod val="50000"/>
                    </a:schemeClr>
                  </a:solidFill>
                </a:ln>
                <a:solidFill>
                  <a:schemeClr val="tx2">
                    <a:lumMod val="50000"/>
                  </a:schemeClr>
                </a:solidFill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Model-based Anomaly Detection</a:t>
            </a:r>
            <a:endParaRPr lang="ko-KR" altLang="en-US" dirty="0">
              <a:ln>
                <a:solidFill>
                  <a:schemeClr val="tx2">
                    <a:lumMod val="50000"/>
                  </a:schemeClr>
                </a:solidFill>
              </a:ln>
              <a:solidFill>
                <a:schemeClr val="tx2">
                  <a:lumMod val="50000"/>
                </a:schemeClr>
              </a:solidFill>
              <a:latin typeface="KoPubWorld돋움체_Pro Medium" panose="00000600000000000000" pitchFamily="50" charset="-127"/>
              <a:ea typeface="KoPubWorld돋움체_Pro Medium" panose="00000600000000000000" pitchFamily="50" charset="-127"/>
              <a:cs typeface="KoPubWorld돋움체_Pro Medium" panose="00000600000000000000" pitchFamily="50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64D6CC28-E25D-4F78-A447-9A5E526BE279}"/>
              </a:ext>
            </a:extLst>
          </p:cNvPr>
          <p:cNvSpPr txBox="1"/>
          <p:nvPr/>
        </p:nvSpPr>
        <p:spPr>
          <a:xfrm>
            <a:off x="935666" y="943166"/>
            <a:ext cx="11174818" cy="846386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marL="285744" indent="-285744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US" altLang="ko-KR" spc="-151" dirty="0">
                <a:solidFill>
                  <a:sysClr val="windowText" lastClr="000000"/>
                </a:solidFill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Auto-Encoder for Anomaly Detection</a:t>
            </a:r>
          </a:p>
          <a:p>
            <a:pPr marL="742939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600" spc="-151" dirty="0">
                <a:solidFill>
                  <a:sysClr val="windowText" lastClr="000000"/>
                </a:solidFill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Auto-Encoder: </a:t>
            </a:r>
            <a:r>
              <a:rPr lang="ko-KR" altLang="en-US" sz="1600" spc="-151" dirty="0">
                <a:solidFill>
                  <a:sysClr val="windowText" lastClr="000000"/>
                </a:solidFill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입력과 출력이 동일한 인공 신경망 구조</a:t>
            </a:r>
            <a:endParaRPr lang="en-US" altLang="ko-KR" sz="1600" spc="-151" dirty="0">
              <a:solidFill>
                <a:sysClr val="windowText" lastClr="000000"/>
              </a:solidFill>
              <a:latin typeface="KoPubWorld돋움체_Pro Medium" panose="00000600000000000000" pitchFamily="50" charset="-127"/>
              <a:ea typeface="KoPubWorld돋움체_Pro Medium" panose="00000600000000000000" pitchFamily="50" charset="-127"/>
              <a:cs typeface="KoPubWorld돋움체_Pro Medium" panose="00000600000000000000" pitchFamily="50" charset="-127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36EBD89E-9E63-4EC9-A531-A0F8AEA14F4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57488" y="3028949"/>
            <a:ext cx="6677024" cy="3100661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0F6ED351-1589-4EFD-861F-73F30871083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43250" y="1943098"/>
            <a:ext cx="5905500" cy="1028700"/>
          </a:xfrm>
          <a:prstGeom prst="rect">
            <a:avLst/>
          </a:prstGeom>
        </p:spPr>
      </p:pic>
      <p:sp>
        <p:nvSpPr>
          <p:cNvPr id="19" name="직사각형 18">
            <a:extLst>
              <a:ext uri="{FF2B5EF4-FFF2-40B4-BE49-F238E27FC236}">
                <a16:creationId xmlns:a16="http://schemas.microsoft.com/office/drawing/2014/main" id="{3F546FE1-774F-43D0-B98E-2B35ACF36517}"/>
              </a:ext>
            </a:extLst>
          </p:cNvPr>
          <p:cNvSpPr/>
          <p:nvPr/>
        </p:nvSpPr>
        <p:spPr>
          <a:xfrm>
            <a:off x="533400" y="2272782"/>
            <a:ext cx="212843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pc="-151" dirty="0">
                <a:solidFill>
                  <a:srgbClr val="FF0000"/>
                </a:solidFill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Loss = Anomaly Score</a:t>
            </a:r>
            <a:endParaRPr lang="ko-KR" altLang="en-US" dirty="0">
              <a:solidFill>
                <a:srgbClr val="FF0000"/>
              </a:solidFill>
            </a:endParaRPr>
          </a:p>
        </p:txBody>
      </p:sp>
      <p:cxnSp>
        <p:nvCxnSpPr>
          <p:cNvPr id="20" name="직선 화살표 연결선 19">
            <a:extLst>
              <a:ext uri="{FF2B5EF4-FFF2-40B4-BE49-F238E27FC236}">
                <a16:creationId xmlns:a16="http://schemas.microsoft.com/office/drawing/2014/main" id="{BDB6F9EE-0345-413D-B105-CC83324ADE7C}"/>
              </a:ext>
            </a:extLst>
          </p:cNvPr>
          <p:cNvCxnSpPr>
            <a:cxnSpLocks/>
            <a:endCxn id="19" idx="3"/>
          </p:cNvCxnSpPr>
          <p:nvPr/>
        </p:nvCxnSpPr>
        <p:spPr>
          <a:xfrm flipH="1">
            <a:off x="2661834" y="2457448"/>
            <a:ext cx="481416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2761812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7BFA558-6954-411C-B82C-26A3F52182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394" y="329576"/>
            <a:ext cx="9897276" cy="563554"/>
          </a:xfrm>
          <a:ln>
            <a:noFill/>
          </a:ln>
        </p:spPr>
        <p:txBody>
          <a:bodyPr>
            <a:normAutofit fontScale="90000"/>
          </a:bodyPr>
          <a:lstStyle/>
          <a:p>
            <a:r>
              <a:rPr lang="en-US" altLang="ko-KR" dirty="0">
                <a:ln>
                  <a:solidFill>
                    <a:schemeClr val="tx2">
                      <a:lumMod val="50000"/>
                    </a:schemeClr>
                  </a:solidFill>
                </a:ln>
                <a:solidFill>
                  <a:schemeClr val="tx2">
                    <a:lumMod val="50000"/>
                  </a:schemeClr>
                </a:solidFill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Model-based Anomaly Detection</a:t>
            </a:r>
            <a:endParaRPr lang="ko-KR" altLang="en-US" dirty="0">
              <a:ln>
                <a:solidFill>
                  <a:schemeClr val="tx2">
                    <a:lumMod val="50000"/>
                  </a:schemeClr>
                </a:solidFill>
              </a:ln>
              <a:solidFill>
                <a:schemeClr val="tx2">
                  <a:lumMod val="50000"/>
                </a:schemeClr>
              </a:solidFill>
              <a:latin typeface="KoPubWorld돋움체_Pro Medium" panose="00000600000000000000" pitchFamily="50" charset="-127"/>
              <a:ea typeface="KoPubWorld돋움체_Pro Medium" panose="00000600000000000000" pitchFamily="50" charset="-127"/>
              <a:cs typeface="KoPubWorld돋움체_Pro Medium" panose="00000600000000000000" pitchFamily="50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64D6CC28-E25D-4F78-A447-9A5E526BE279}"/>
              </a:ext>
            </a:extLst>
          </p:cNvPr>
          <p:cNvSpPr txBox="1"/>
          <p:nvPr/>
        </p:nvSpPr>
        <p:spPr>
          <a:xfrm>
            <a:off x="935666" y="943166"/>
            <a:ext cx="11174818" cy="1585049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marL="285744" indent="-285744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US" altLang="ko-KR" spc="-151" dirty="0">
                <a:solidFill>
                  <a:sysClr val="windowText" lastClr="000000"/>
                </a:solidFill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Auto-Encoder for Anomaly Detection</a:t>
            </a:r>
          </a:p>
          <a:p>
            <a:pPr marL="742939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spc="-151" dirty="0">
                <a:solidFill>
                  <a:sysClr val="windowText" lastClr="000000"/>
                </a:solidFill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정상데이터들에 대한 학습이 충분히 되어 있으면</a:t>
            </a:r>
            <a:endParaRPr lang="en-US" altLang="ko-KR" sz="1600" spc="-151" dirty="0">
              <a:solidFill>
                <a:sysClr val="windowText" lastClr="000000"/>
              </a:solidFill>
              <a:latin typeface="KoPubWorld돋움체_Pro Medium" panose="00000600000000000000" pitchFamily="50" charset="-127"/>
              <a:ea typeface="KoPubWorld돋움체_Pro Medium" panose="00000600000000000000" pitchFamily="50" charset="-127"/>
              <a:cs typeface="KoPubWorld돋움체_Pro Medium" panose="00000600000000000000" pitchFamily="50" charset="-127"/>
            </a:endParaRPr>
          </a:p>
          <a:p>
            <a:pPr marL="800089" lvl="1" indent="-342900">
              <a:lnSpc>
                <a:spcPct val="150000"/>
              </a:lnSpc>
              <a:buAutoNum type="arabicPeriod"/>
            </a:pPr>
            <a:r>
              <a:rPr lang="ko-KR" altLang="en-US" sz="1600" spc="-151" dirty="0">
                <a:solidFill>
                  <a:sysClr val="windowText" lastClr="000000"/>
                </a:solidFill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정상 데이터는 자기 자신을 잘 복제할 수 있는 신경망이 됨</a:t>
            </a:r>
            <a:endParaRPr lang="en-US" altLang="ko-KR" sz="1600" spc="-151" dirty="0">
              <a:solidFill>
                <a:sysClr val="windowText" lastClr="000000"/>
              </a:solidFill>
              <a:latin typeface="KoPubWorld돋움체_Pro Medium" panose="00000600000000000000" pitchFamily="50" charset="-127"/>
              <a:ea typeface="KoPubWorld돋움체_Pro Medium" panose="00000600000000000000" pitchFamily="50" charset="-127"/>
              <a:cs typeface="KoPubWorld돋움체_Pro Medium" panose="00000600000000000000" pitchFamily="50" charset="-127"/>
            </a:endParaRPr>
          </a:p>
          <a:p>
            <a:pPr marL="800089" lvl="1" indent="-342900">
              <a:lnSpc>
                <a:spcPct val="150000"/>
              </a:lnSpc>
              <a:buAutoNum type="arabicPeriod"/>
            </a:pPr>
            <a:r>
              <a:rPr lang="ko-KR" altLang="en-US" sz="1600" spc="-151" dirty="0">
                <a:solidFill>
                  <a:sysClr val="windowText" lastClr="000000"/>
                </a:solidFill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이상치 데이터는 학습 기회가 적어서 상대적으로 복제를 잘 못하는 것을 가정함</a:t>
            </a:r>
            <a:r>
              <a:rPr lang="en-US" altLang="ko-KR" sz="1600" spc="-151" dirty="0">
                <a:solidFill>
                  <a:sysClr val="windowText" lastClr="000000"/>
                </a:solidFill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!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0056F6D8-D908-4744-BE7D-03243E3192F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896719"/>
            <a:ext cx="12192000" cy="32553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163574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7BFA558-6954-411C-B82C-26A3F52182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394" y="329576"/>
            <a:ext cx="9897276" cy="563554"/>
          </a:xfrm>
          <a:ln>
            <a:noFill/>
          </a:ln>
        </p:spPr>
        <p:txBody>
          <a:bodyPr>
            <a:normAutofit fontScale="90000"/>
          </a:bodyPr>
          <a:lstStyle/>
          <a:p>
            <a:r>
              <a:rPr lang="en-US" altLang="ko-KR" dirty="0">
                <a:ln>
                  <a:solidFill>
                    <a:schemeClr val="tx2">
                      <a:lumMod val="50000"/>
                    </a:schemeClr>
                  </a:solidFill>
                </a:ln>
                <a:solidFill>
                  <a:schemeClr val="tx2">
                    <a:lumMod val="50000"/>
                  </a:schemeClr>
                </a:solidFill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Model-based Anomaly Detection</a:t>
            </a:r>
            <a:endParaRPr lang="ko-KR" altLang="en-US" dirty="0">
              <a:ln>
                <a:solidFill>
                  <a:schemeClr val="tx2">
                    <a:lumMod val="50000"/>
                  </a:schemeClr>
                </a:solidFill>
              </a:ln>
              <a:solidFill>
                <a:schemeClr val="tx2">
                  <a:lumMod val="50000"/>
                </a:schemeClr>
              </a:solidFill>
              <a:latin typeface="KoPubWorld돋움체_Pro Medium" panose="00000600000000000000" pitchFamily="50" charset="-127"/>
              <a:ea typeface="KoPubWorld돋움체_Pro Medium" panose="00000600000000000000" pitchFamily="50" charset="-127"/>
              <a:cs typeface="KoPubWorld돋움체_Pro Medium" panose="00000600000000000000" pitchFamily="50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64D6CC28-E25D-4F78-A447-9A5E526BE279}"/>
              </a:ext>
            </a:extLst>
          </p:cNvPr>
          <p:cNvSpPr txBox="1"/>
          <p:nvPr/>
        </p:nvSpPr>
        <p:spPr>
          <a:xfrm>
            <a:off x="935666" y="943166"/>
            <a:ext cx="11174818" cy="1215717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marL="285744" indent="-285744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US" altLang="ko-KR" spc="-151" dirty="0">
                <a:solidFill>
                  <a:sysClr val="windowText" lastClr="000000"/>
                </a:solidFill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Auto-Encoder for Anomaly Detection</a:t>
            </a:r>
          </a:p>
          <a:p>
            <a:pPr marL="742939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600" spc="-151" dirty="0">
                <a:solidFill>
                  <a:sysClr val="windowText" lastClr="000000"/>
                </a:solidFill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Auto-Encoder</a:t>
            </a:r>
            <a:r>
              <a:rPr lang="ko-KR" altLang="en-US" sz="1600" spc="-151" dirty="0">
                <a:solidFill>
                  <a:sysClr val="windowText" lastClr="000000"/>
                </a:solidFill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를 포함한 인공신경망의 단점</a:t>
            </a:r>
            <a:r>
              <a:rPr lang="en-US" altLang="ko-KR" sz="1600" spc="-151" dirty="0">
                <a:solidFill>
                  <a:sysClr val="windowText" lastClr="000000"/>
                </a:solidFill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 </a:t>
            </a:r>
            <a:r>
              <a:rPr lang="en-US" altLang="ko-KR" sz="1600" spc="-151" dirty="0">
                <a:solidFill>
                  <a:sysClr val="windowText" lastClr="000000"/>
                </a:solidFill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  <a:sym typeface="Wingdings" panose="05000000000000000000" pitchFamily="2" charset="2"/>
              </a:rPr>
              <a:t> </a:t>
            </a:r>
            <a:r>
              <a:rPr lang="ko-KR" altLang="en-US" sz="1600" spc="-151" dirty="0">
                <a:solidFill>
                  <a:sysClr val="windowText" lastClr="000000"/>
                </a:solidFill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  <a:sym typeface="Wingdings" panose="05000000000000000000" pitchFamily="2" charset="2"/>
              </a:rPr>
              <a:t>입력에 대한 약간의 변형</a:t>
            </a:r>
            <a:r>
              <a:rPr lang="en-US" altLang="ko-KR" sz="1600" spc="-151" dirty="0">
                <a:solidFill>
                  <a:sysClr val="windowText" lastClr="000000"/>
                </a:solidFill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  <a:sym typeface="Wingdings" panose="05000000000000000000" pitchFamily="2" charset="2"/>
              </a:rPr>
              <a:t>(small perturbations)</a:t>
            </a:r>
            <a:r>
              <a:rPr lang="ko-KR" altLang="en-US" sz="1600" spc="-151" dirty="0">
                <a:solidFill>
                  <a:sysClr val="windowText" lastClr="000000"/>
                </a:solidFill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  <a:sym typeface="Wingdings" panose="05000000000000000000" pitchFamily="2" charset="2"/>
              </a:rPr>
              <a:t>에도 모델이 민감하게 반응</a:t>
            </a:r>
            <a:r>
              <a:rPr lang="en-US" altLang="ko-KR" sz="1600" spc="-151" dirty="0">
                <a:solidFill>
                  <a:sysClr val="windowText" lastClr="000000"/>
                </a:solidFill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!</a:t>
            </a:r>
          </a:p>
          <a:p>
            <a:pPr marL="742939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spc="-151" dirty="0">
                <a:solidFill>
                  <a:sysClr val="windowText" lastClr="000000"/>
                </a:solidFill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학습 과정에서 입력에 일부러 </a:t>
            </a:r>
            <a:r>
              <a:rPr lang="en-US" altLang="ko-KR" sz="1600" spc="-151" dirty="0">
                <a:solidFill>
                  <a:sysClr val="windowText" lastClr="000000"/>
                </a:solidFill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noise</a:t>
            </a:r>
            <a:r>
              <a:rPr lang="ko-KR" altLang="en-US" sz="1600" spc="-151" dirty="0">
                <a:solidFill>
                  <a:sysClr val="windowText" lastClr="000000"/>
                </a:solidFill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를 첨가하자</a:t>
            </a:r>
            <a:r>
              <a:rPr lang="en-US" altLang="ko-KR" sz="1600" spc="-151" dirty="0">
                <a:solidFill>
                  <a:sysClr val="windowText" lastClr="000000"/>
                </a:solidFill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!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CA5B016A-816A-4433-8242-97AB7B8BC76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3074717"/>
            <a:ext cx="12192000" cy="26897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426994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7BFA558-6954-411C-B82C-26A3F52182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394" y="329576"/>
            <a:ext cx="9897276" cy="563554"/>
          </a:xfrm>
          <a:ln>
            <a:noFill/>
          </a:ln>
        </p:spPr>
        <p:txBody>
          <a:bodyPr>
            <a:normAutofit fontScale="90000"/>
          </a:bodyPr>
          <a:lstStyle/>
          <a:p>
            <a:r>
              <a:rPr lang="en-US" altLang="ko-KR" dirty="0">
                <a:ln>
                  <a:solidFill>
                    <a:schemeClr val="tx2">
                      <a:lumMod val="50000"/>
                    </a:schemeClr>
                  </a:solidFill>
                </a:ln>
                <a:solidFill>
                  <a:schemeClr val="tx2">
                    <a:lumMod val="50000"/>
                  </a:schemeClr>
                </a:solidFill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Model-based Anomaly Detection</a:t>
            </a:r>
            <a:endParaRPr lang="ko-KR" altLang="en-US" dirty="0">
              <a:ln>
                <a:solidFill>
                  <a:schemeClr val="tx2">
                    <a:lumMod val="50000"/>
                  </a:schemeClr>
                </a:solidFill>
              </a:ln>
              <a:solidFill>
                <a:schemeClr val="tx2">
                  <a:lumMod val="50000"/>
                </a:schemeClr>
              </a:solidFill>
              <a:latin typeface="KoPubWorld돋움체_Pro Medium" panose="00000600000000000000" pitchFamily="50" charset="-127"/>
              <a:ea typeface="KoPubWorld돋움체_Pro Medium" panose="00000600000000000000" pitchFamily="50" charset="-127"/>
              <a:cs typeface="KoPubWorld돋움체_Pro Medium" panose="00000600000000000000" pitchFamily="50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64D6CC28-E25D-4F78-A447-9A5E526BE279}"/>
              </a:ext>
            </a:extLst>
          </p:cNvPr>
          <p:cNvSpPr txBox="1"/>
          <p:nvPr/>
        </p:nvSpPr>
        <p:spPr>
          <a:xfrm>
            <a:off x="935666" y="943166"/>
            <a:ext cx="11174818" cy="800219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marL="285744" indent="-285744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US" altLang="ko-KR" sz="1600" spc="-151" dirty="0">
                <a:solidFill>
                  <a:sysClr val="windowText" lastClr="000000"/>
                </a:solidFill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Support</a:t>
            </a:r>
            <a:r>
              <a:rPr lang="ko-KR" altLang="en-US" sz="1600" spc="-151" dirty="0">
                <a:solidFill>
                  <a:sysClr val="windowText" lastClr="000000"/>
                </a:solidFill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 </a:t>
            </a:r>
            <a:r>
              <a:rPr lang="en-US" altLang="ko-KR" sz="1600" spc="-151" dirty="0">
                <a:solidFill>
                  <a:sysClr val="windowText" lastClr="000000"/>
                </a:solidFill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Vector-based</a:t>
            </a:r>
            <a:r>
              <a:rPr lang="ko-KR" altLang="en-US" sz="1600" spc="-151" dirty="0">
                <a:solidFill>
                  <a:sysClr val="windowText" lastClr="000000"/>
                </a:solidFill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 </a:t>
            </a:r>
            <a:r>
              <a:rPr lang="en-US" altLang="ko-KR" sz="1600" spc="-151" dirty="0">
                <a:solidFill>
                  <a:sysClr val="windowText" lastClr="000000"/>
                </a:solidFill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Novelty Detection</a:t>
            </a:r>
          </a:p>
          <a:p>
            <a:pPr marL="742939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spc="-151" dirty="0">
                <a:solidFill>
                  <a:sysClr val="windowText" lastClr="000000"/>
                </a:solidFill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정상과 이상치를 구별하는 </a:t>
            </a:r>
            <a:r>
              <a:rPr lang="en-US" altLang="ko-KR" sz="1600" spc="-151" dirty="0">
                <a:solidFill>
                  <a:sysClr val="windowText" lastClr="000000"/>
                </a:solidFill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boundary</a:t>
            </a:r>
            <a:r>
              <a:rPr lang="ko-KR" altLang="en-US" sz="1600" spc="-151" dirty="0">
                <a:solidFill>
                  <a:sysClr val="windowText" lastClr="000000"/>
                </a:solidFill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를 찾는 것</a:t>
            </a:r>
            <a:r>
              <a:rPr lang="en-US" altLang="ko-KR" sz="1600" spc="-151" dirty="0">
                <a:solidFill>
                  <a:sysClr val="windowText" lastClr="000000"/>
                </a:solidFill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!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2F988465-4802-4D81-B565-64C00EC298C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33625" y="2447925"/>
            <a:ext cx="7524750" cy="3829050"/>
          </a:xfrm>
          <a:prstGeom prst="rect">
            <a:avLst/>
          </a:prstGeom>
        </p:spPr>
      </p:pic>
      <p:sp>
        <p:nvSpPr>
          <p:cNvPr id="6" name="직사각형 5">
            <a:extLst>
              <a:ext uri="{FF2B5EF4-FFF2-40B4-BE49-F238E27FC236}">
                <a16:creationId xmlns:a16="http://schemas.microsoft.com/office/drawing/2014/main" id="{5704684F-5F48-4DC2-954B-AC67AAF17BCE}"/>
              </a:ext>
            </a:extLst>
          </p:cNvPr>
          <p:cNvSpPr/>
          <p:nvPr/>
        </p:nvSpPr>
        <p:spPr>
          <a:xfrm>
            <a:off x="123824" y="2447925"/>
            <a:ext cx="2828925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dirty="0">
                <a:solidFill>
                  <a:srgbClr val="FF0000"/>
                </a:solidFill>
              </a:rPr>
              <a:t>One</a:t>
            </a:r>
            <a:r>
              <a:rPr lang="ko-KR" altLang="en-US" dirty="0">
                <a:solidFill>
                  <a:srgbClr val="FF0000"/>
                </a:solidFill>
              </a:rPr>
              <a:t> </a:t>
            </a:r>
            <a:r>
              <a:rPr lang="en-US" altLang="ko-KR" dirty="0">
                <a:solidFill>
                  <a:srgbClr val="FF0000"/>
                </a:solidFill>
              </a:rPr>
              <a:t>class</a:t>
            </a:r>
            <a:r>
              <a:rPr lang="ko-KR" altLang="en-US" dirty="0">
                <a:solidFill>
                  <a:srgbClr val="FF0000"/>
                </a:solidFill>
              </a:rPr>
              <a:t> </a:t>
            </a:r>
            <a:endParaRPr lang="en-US" altLang="ko-KR" dirty="0">
              <a:solidFill>
                <a:srgbClr val="FF0000"/>
              </a:solidFill>
            </a:endParaRPr>
          </a:p>
          <a:p>
            <a:pPr algn="ctr"/>
            <a:r>
              <a:rPr lang="en-US" altLang="ko-KR" dirty="0">
                <a:solidFill>
                  <a:srgbClr val="FF0000"/>
                </a:solidFill>
              </a:rPr>
              <a:t>support</a:t>
            </a:r>
            <a:r>
              <a:rPr lang="ko-KR" altLang="en-US" dirty="0">
                <a:solidFill>
                  <a:srgbClr val="FF0000"/>
                </a:solidFill>
              </a:rPr>
              <a:t> </a:t>
            </a:r>
            <a:r>
              <a:rPr lang="en-US" altLang="ko-KR" dirty="0">
                <a:solidFill>
                  <a:srgbClr val="FF0000"/>
                </a:solidFill>
              </a:rPr>
              <a:t>vector</a:t>
            </a:r>
            <a:r>
              <a:rPr lang="ko-KR" altLang="en-US" dirty="0">
                <a:solidFill>
                  <a:srgbClr val="FF0000"/>
                </a:solidFill>
              </a:rPr>
              <a:t> </a:t>
            </a:r>
            <a:r>
              <a:rPr lang="en-US" altLang="ko-KR" dirty="0">
                <a:solidFill>
                  <a:srgbClr val="FF0000"/>
                </a:solidFill>
              </a:rPr>
              <a:t>machine</a:t>
            </a:r>
            <a:endParaRPr lang="ko-KR" altLang="en-US" dirty="0">
              <a:solidFill>
                <a:srgbClr val="FF0000"/>
              </a:solidFill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F6F7DE87-5CBD-4E1B-97D8-4BC667D13AF1}"/>
              </a:ext>
            </a:extLst>
          </p:cNvPr>
          <p:cNvSpPr/>
          <p:nvPr/>
        </p:nvSpPr>
        <p:spPr>
          <a:xfrm>
            <a:off x="123824" y="4362450"/>
            <a:ext cx="2828925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dirty="0">
                <a:solidFill>
                  <a:srgbClr val="FF0000"/>
                </a:solidFill>
              </a:rPr>
              <a:t>Support vector data description</a:t>
            </a:r>
            <a:endParaRPr lang="ko-KR" altLang="en-US" dirty="0">
              <a:solidFill>
                <a:srgbClr val="FF0000"/>
              </a:solidFill>
            </a:endParaRPr>
          </a:p>
        </p:txBody>
      </p:sp>
      <p:cxnSp>
        <p:nvCxnSpPr>
          <p:cNvPr id="10" name="직선 화살표 연결선 9">
            <a:extLst>
              <a:ext uri="{FF2B5EF4-FFF2-40B4-BE49-F238E27FC236}">
                <a16:creationId xmlns:a16="http://schemas.microsoft.com/office/drawing/2014/main" id="{19BDFF97-84EE-4202-95DA-8B44553B110E}"/>
              </a:ext>
            </a:extLst>
          </p:cNvPr>
          <p:cNvCxnSpPr>
            <a:cxnSpLocks/>
          </p:cNvCxnSpPr>
          <p:nvPr/>
        </p:nvCxnSpPr>
        <p:spPr>
          <a:xfrm flipH="1" flipV="1">
            <a:off x="1676398" y="3094257"/>
            <a:ext cx="828677" cy="334743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직선 화살표 연결선 12">
            <a:extLst>
              <a:ext uri="{FF2B5EF4-FFF2-40B4-BE49-F238E27FC236}">
                <a16:creationId xmlns:a16="http://schemas.microsoft.com/office/drawing/2014/main" id="{DE526BFC-7C54-4411-907D-74E1AEBF0654}"/>
              </a:ext>
            </a:extLst>
          </p:cNvPr>
          <p:cNvCxnSpPr>
            <a:cxnSpLocks/>
          </p:cNvCxnSpPr>
          <p:nvPr/>
        </p:nvCxnSpPr>
        <p:spPr>
          <a:xfrm flipH="1" flipV="1">
            <a:off x="1676398" y="5008781"/>
            <a:ext cx="828677" cy="334743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8223184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7BFA558-6954-411C-B82C-26A3F52182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394" y="329576"/>
            <a:ext cx="9897276" cy="563554"/>
          </a:xfrm>
          <a:ln>
            <a:noFill/>
          </a:ln>
        </p:spPr>
        <p:txBody>
          <a:bodyPr>
            <a:normAutofit fontScale="90000"/>
          </a:bodyPr>
          <a:lstStyle/>
          <a:p>
            <a:r>
              <a:rPr lang="en-US" altLang="ko-KR" dirty="0">
                <a:ln>
                  <a:solidFill>
                    <a:schemeClr val="tx2">
                      <a:lumMod val="50000"/>
                    </a:schemeClr>
                  </a:solidFill>
                </a:ln>
                <a:solidFill>
                  <a:schemeClr val="tx2">
                    <a:lumMod val="50000"/>
                  </a:schemeClr>
                </a:solidFill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Kernel-based Learning</a:t>
            </a:r>
            <a:endParaRPr lang="ko-KR" altLang="en-US" dirty="0">
              <a:ln>
                <a:solidFill>
                  <a:schemeClr val="tx2">
                    <a:lumMod val="50000"/>
                  </a:schemeClr>
                </a:solidFill>
              </a:ln>
              <a:solidFill>
                <a:schemeClr val="tx2">
                  <a:lumMod val="50000"/>
                </a:schemeClr>
              </a:solidFill>
              <a:latin typeface="KoPubWorld돋움체_Pro Medium" panose="00000600000000000000" pitchFamily="50" charset="-127"/>
              <a:ea typeface="KoPubWorld돋움체_Pro Medium" panose="00000600000000000000" pitchFamily="50" charset="-127"/>
              <a:cs typeface="KoPubWorld돋움체_Pro Medium" panose="00000600000000000000" pitchFamily="50" charset="-127"/>
            </a:endParaRP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34FB0390-DFDF-4383-8B36-C795AFF46512}"/>
              </a:ext>
            </a:extLst>
          </p:cNvPr>
          <p:cNvSpPr/>
          <p:nvPr/>
        </p:nvSpPr>
        <p:spPr>
          <a:xfrm>
            <a:off x="1385969" y="1337012"/>
            <a:ext cx="9420062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2400" b="1" dirty="0"/>
              <a:t>해당 발표자료는</a:t>
            </a:r>
            <a:endParaRPr lang="en-US" altLang="ko-KR" sz="2400" b="1" dirty="0"/>
          </a:p>
          <a:p>
            <a:pPr algn="ctr"/>
            <a:endParaRPr lang="en-US" altLang="ko-KR" sz="2400" b="1" dirty="0"/>
          </a:p>
          <a:p>
            <a:pPr algn="ctr"/>
            <a:r>
              <a:rPr lang="ko-KR" altLang="en-US" sz="2400" b="1" dirty="0"/>
              <a:t>고려대학교 산업경영공학과</a:t>
            </a:r>
            <a:endParaRPr lang="en-US" altLang="ko-KR" sz="2400" b="1" dirty="0"/>
          </a:p>
          <a:p>
            <a:pPr algn="ctr"/>
            <a:endParaRPr lang="en-US" altLang="ko-KR" sz="2400" b="1" dirty="0"/>
          </a:p>
          <a:p>
            <a:pPr algn="ctr"/>
            <a:r>
              <a:rPr lang="ko-KR" altLang="en-US" sz="2400" b="1" dirty="0" err="1">
                <a:solidFill>
                  <a:srgbClr val="2B2BFF"/>
                </a:solidFill>
              </a:rPr>
              <a:t>강필성</a:t>
            </a:r>
            <a:r>
              <a:rPr lang="ko-KR" altLang="en-US" sz="2400" b="1" dirty="0">
                <a:solidFill>
                  <a:srgbClr val="2B2BFF"/>
                </a:solidFill>
              </a:rPr>
              <a:t> 교수님</a:t>
            </a:r>
            <a:r>
              <a:rPr lang="en-US" altLang="ko-KR" sz="2400" b="1" dirty="0"/>
              <a:t>: </a:t>
            </a:r>
            <a:r>
              <a:rPr lang="ko-KR" altLang="en-US" sz="2400" b="1" dirty="0"/>
              <a:t>비즈니스 </a:t>
            </a:r>
            <a:r>
              <a:rPr lang="ko-KR" altLang="en-US" sz="2400" b="1" dirty="0" err="1"/>
              <a:t>애널리틱스</a:t>
            </a:r>
            <a:r>
              <a:rPr lang="en-US" altLang="ko-KR" sz="2400" b="1" dirty="0"/>
              <a:t>(IME654)</a:t>
            </a:r>
          </a:p>
          <a:p>
            <a:pPr algn="ctr"/>
            <a:r>
              <a:rPr lang="ko-KR" altLang="en-US" sz="2400" b="1" dirty="0" err="1">
                <a:solidFill>
                  <a:srgbClr val="2B2BFF"/>
                </a:solidFill>
              </a:rPr>
              <a:t>김성범</a:t>
            </a:r>
            <a:r>
              <a:rPr lang="ko-KR" altLang="en-US" sz="2400" b="1" dirty="0">
                <a:solidFill>
                  <a:srgbClr val="2B2BFF"/>
                </a:solidFill>
              </a:rPr>
              <a:t> 교수님</a:t>
            </a:r>
            <a:r>
              <a:rPr lang="en-US" altLang="ko-KR" sz="2400" b="1" dirty="0"/>
              <a:t>: </a:t>
            </a:r>
            <a:r>
              <a:rPr lang="ko-KR" altLang="en-US" sz="2400" b="1" dirty="0"/>
              <a:t>다변량 통계분석 및 데이터 마이닝</a:t>
            </a:r>
            <a:r>
              <a:rPr lang="en-US" altLang="ko-KR" sz="2400" b="1" dirty="0"/>
              <a:t>(IME567)</a:t>
            </a:r>
          </a:p>
          <a:p>
            <a:pPr algn="ctr"/>
            <a:endParaRPr lang="en-US" altLang="ko-KR" sz="2400" b="1" dirty="0"/>
          </a:p>
          <a:p>
            <a:pPr algn="ctr"/>
            <a:r>
              <a:rPr lang="ko-KR" altLang="en-US" sz="2400" b="1" dirty="0"/>
              <a:t>고려대학교 컴퓨터학과</a:t>
            </a:r>
            <a:endParaRPr lang="en-US" altLang="ko-KR" sz="2400" b="1" dirty="0"/>
          </a:p>
          <a:p>
            <a:pPr algn="ctr"/>
            <a:endParaRPr lang="en-US" altLang="ko-KR" sz="2400" b="1" dirty="0"/>
          </a:p>
          <a:p>
            <a:pPr algn="ctr"/>
            <a:r>
              <a:rPr lang="ko-KR" altLang="en-US" sz="2400" b="1" dirty="0">
                <a:solidFill>
                  <a:srgbClr val="2B2BFF"/>
                </a:solidFill>
              </a:rPr>
              <a:t>김진규 교수님</a:t>
            </a:r>
            <a:r>
              <a:rPr lang="en-US" altLang="ko-KR" sz="2400" b="1" dirty="0"/>
              <a:t>: </a:t>
            </a:r>
            <a:r>
              <a:rPr lang="ko-KR" altLang="en-US" sz="2400" b="1" dirty="0"/>
              <a:t>패턴인식</a:t>
            </a:r>
            <a:r>
              <a:rPr lang="en-US" altLang="ko-KR" sz="2400" b="1" dirty="0"/>
              <a:t>(AAA619)</a:t>
            </a:r>
          </a:p>
          <a:p>
            <a:pPr algn="ctr"/>
            <a:endParaRPr lang="en-US" altLang="ko-KR" sz="2400" b="1" dirty="0"/>
          </a:p>
          <a:p>
            <a:pPr algn="ctr"/>
            <a:r>
              <a:rPr lang="ko-KR" altLang="en-US" sz="2400" b="1" dirty="0"/>
              <a:t>의 강의자료를 사용했음을 미리 밝힙니다</a:t>
            </a:r>
            <a:r>
              <a:rPr lang="en-US" altLang="ko-KR" sz="2400" b="1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03946706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7BFA558-6954-411C-B82C-26A3F52182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394" y="329576"/>
            <a:ext cx="9897276" cy="563554"/>
          </a:xfrm>
          <a:ln>
            <a:noFill/>
          </a:ln>
        </p:spPr>
        <p:txBody>
          <a:bodyPr>
            <a:normAutofit fontScale="90000"/>
          </a:bodyPr>
          <a:lstStyle/>
          <a:p>
            <a:r>
              <a:rPr lang="en-US" altLang="ko-KR" dirty="0">
                <a:ln>
                  <a:solidFill>
                    <a:schemeClr val="tx2">
                      <a:lumMod val="50000"/>
                    </a:schemeClr>
                  </a:solidFill>
                </a:ln>
                <a:solidFill>
                  <a:schemeClr val="tx2">
                    <a:lumMod val="50000"/>
                  </a:schemeClr>
                </a:solidFill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Model-based Anomaly Detection</a:t>
            </a:r>
            <a:endParaRPr lang="ko-KR" altLang="en-US" dirty="0">
              <a:ln>
                <a:solidFill>
                  <a:schemeClr val="tx2">
                    <a:lumMod val="50000"/>
                  </a:schemeClr>
                </a:solidFill>
              </a:ln>
              <a:solidFill>
                <a:schemeClr val="tx2">
                  <a:lumMod val="50000"/>
                </a:schemeClr>
              </a:solidFill>
              <a:latin typeface="KoPubWorld돋움체_Pro Medium" panose="00000600000000000000" pitchFamily="50" charset="-127"/>
              <a:ea typeface="KoPubWorld돋움체_Pro Medium" panose="00000600000000000000" pitchFamily="50" charset="-127"/>
              <a:cs typeface="KoPubWorld돋움체_Pro Medium" panose="00000600000000000000" pitchFamily="50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64D6CC28-E25D-4F78-A447-9A5E526BE279}"/>
              </a:ext>
            </a:extLst>
          </p:cNvPr>
          <p:cNvSpPr txBox="1"/>
          <p:nvPr/>
        </p:nvSpPr>
        <p:spPr>
          <a:xfrm>
            <a:off x="935666" y="943166"/>
            <a:ext cx="11174818" cy="800219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marL="285744" indent="-285744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US" altLang="ko-KR" sz="1600" spc="-151" dirty="0">
                <a:solidFill>
                  <a:sysClr val="windowText" lastClr="000000"/>
                </a:solidFill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Support</a:t>
            </a:r>
            <a:r>
              <a:rPr lang="ko-KR" altLang="en-US" sz="1600" spc="-151" dirty="0">
                <a:solidFill>
                  <a:sysClr val="windowText" lastClr="000000"/>
                </a:solidFill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 </a:t>
            </a:r>
            <a:r>
              <a:rPr lang="en-US" altLang="ko-KR" sz="1600" spc="-151" dirty="0">
                <a:solidFill>
                  <a:sysClr val="windowText" lastClr="000000"/>
                </a:solidFill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Vector-based</a:t>
            </a:r>
            <a:r>
              <a:rPr lang="ko-KR" altLang="en-US" sz="1600" spc="-151" dirty="0">
                <a:solidFill>
                  <a:sysClr val="windowText" lastClr="000000"/>
                </a:solidFill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 </a:t>
            </a:r>
            <a:r>
              <a:rPr lang="en-US" altLang="ko-KR" sz="1600" spc="-151" dirty="0">
                <a:solidFill>
                  <a:sysClr val="windowText" lastClr="000000"/>
                </a:solidFill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Novelty Detection</a:t>
            </a:r>
          </a:p>
          <a:p>
            <a:pPr marL="742939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600" spc="-151" dirty="0">
                <a:solidFill>
                  <a:sysClr val="windowText" lastClr="000000"/>
                </a:solidFill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One-Class Support Vector Machine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047DE0C8-EE7D-4B2A-BF9B-B25B26AD846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57325" y="2390584"/>
            <a:ext cx="9277350" cy="3524250"/>
          </a:xfrm>
          <a:prstGeom prst="rect">
            <a:avLst/>
          </a:prstGeom>
        </p:spPr>
      </p:pic>
      <p:sp>
        <p:nvSpPr>
          <p:cNvPr id="11" name="직사각형 10">
            <a:extLst>
              <a:ext uri="{FF2B5EF4-FFF2-40B4-BE49-F238E27FC236}">
                <a16:creationId xmlns:a16="http://schemas.microsoft.com/office/drawing/2014/main" id="{543D1B4E-7C22-4421-AF8C-AFDB7309443E}"/>
              </a:ext>
            </a:extLst>
          </p:cNvPr>
          <p:cNvSpPr/>
          <p:nvPr/>
        </p:nvSpPr>
        <p:spPr>
          <a:xfrm>
            <a:off x="5419726" y="1576880"/>
            <a:ext cx="3876674" cy="8002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189" lvl="1" algn="ctr">
              <a:lnSpc>
                <a:spcPct val="150000"/>
              </a:lnSpc>
            </a:pPr>
            <a:r>
              <a:rPr lang="ko-KR" altLang="en-US" sz="1600" spc="-151" dirty="0">
                <a:solidFill>
                  <a:srgbClr val="FF0000"/>
                </a:solidFill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원점에서부터 최대한 멀리 떨어진</a:t>
            </a:r>
            <a:r>
              <a:rPr lang="en-US" altLang="ko-KR" sz="1600" spc="-151" dirty="0">
                <a:solidFill>
                  <a:srgbClr val="FF0000"/>
                </a:solidFill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 </a:t>
            </a:r>
          </a:p>
          <a:p>
            <a:pPr marL="457189" lvl="1" algn="ctr">
              <a:lnSpc>
                <a:spcPct val="150000"/>
              </a:lnSpc>
            </a:pPr>
            <a:r>
              <a:rPr lang="en-US" altLang="ko-KR" sz="1600" spc="-151" dirty="0">
                <a:solidFill>
                  <a:srgbClr val="FF0000"/>
                </a:solidFill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hyperplane</a:t>
            </a:r>
            <a:r>
              <a:rPr lang="ko-KR" altLang="en-US" sz="1600" spc="-151" dirty="0">
                <a:solidFill>
                  <a:srgbClr val="FF0000"/>
                </a:solidFill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과의 거리</a:t>
            </a:r>
          </a:p>
        </p:txBody>
      </p:sp>
      <p:cxnSp>
        <p:nvCxnSpPr>
          <p:cNvPr id="12" name="직선 화살표 연결선 11">
            <a:extLst>
              <a:ext uri="{FF2B5EF4-FFF2-40B4-BE49-F238E27FC236}">
                <a16:creationId xmlns:a16="http://schemas.microsoft.com/office/drawing/2014/main" id="{5FBCED6C-0C96-45D0-A342-8F8439777E3F}"/>
              </a:ext>
            </a:extLst>
          </p:cNvPr>
          <p:cNvCxnSpPr>
            <a:cxnSpLocks/>
            <a:endCxn id="11" idx="2"/>
          </p:cNvCxnSpPr>
          <p:nvPr/>
        </p:nvCxnSpPr>
        <p:spPr>
          <a:xfrm flipV="1">
            <a:off x="6016701" y="2377099"/>
            <a:ext cx="1341362" cy="737104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직선 화살표 연결선 13">
            <a:extLst>
              <a:ext uri="{FF2B5EF4-FFF2-40B4-BE49-F238E27FC236}">
                <a16:creationId xmlns:a16="http://schemas.microsoft.com/office/drawing/2014/main" id="{C80414A8-E043-494C-952F-612F5E0A1E8B}"/>
              </a:ext>
            </a:extLst>
          </p:cNvPr>
          <p:cNvCxnSpPr>
            <a:cxnSpLocks/>
          </p:cNvCxnSpPr>
          <p:nvPr/>
        </p:nvCxnSpPr>
        <p:spPr>
          <a:xfrm flipV="1">
            <a:off x="7077076" y="4800600"/>
            <a:ext cx="600074" cy="647892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7" name="그림 16">
            <a:extLst>
              <a:ext uri="{FF2B5EF4-FFF2-40B4-BE49-F238E27FC236}">
                <a16:creationId xmlns:a16="http://schemas.microsoft.com/office/drawing/2014/main" id="{1CB179BB-162F-4216-AEE3-5FD2979D424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05663" y="4951088"/>
            <a:ext cx="171450" cy="238125"/>
          </a:xfrm>
          <a:prstGeom prst="rect">
            <a:avLst/>
          </a:prstGeom>
        </p:spPr>
      </p:pic>
      <p:cxnSp>
        <p:nvCxnSpPr>
          <p:cNvPr id="18" name="직선 화살표 연결선 17">
            <a:extLst>
              <a:ext uri="{FF2B5EF4-FFF2-40B4-BE49-F238E27FC236}">
                <a16:creationId xmlns:a16="http://schemas.microsoft.com/office/drawing/2014/main" id="{51161E4C-2D5B-451D-8733-2E9759E033E5}"/>
              </a:ext>
            </a:extLst>
          </p:cNvPr>
          <p:cNvCxnSpPr>
            <a:cxnSpLocks/>
          </p:cNvCxnSpPr>
          <p:nvPr/>
        </p:nvCxnSpPr>
        <p:spPr>
          <a:xfrm flipH="1">
            <a:off x="1457325" y="3429000"/>
            <a:ext cx="3297313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850ADD21-BD79-4FE7-B609-72A1EA08E580}"/>
              </a:ext>
            </a:extLst>
          </p:cNvPr>
          <p:cNvSpPr/>
          <p:nvPr/>
        </p:nvSpPr>
        <p:spPr>
          <a:xfrm>
            <a:off x="-1002671" y="2898759"/>
            <a:ext cx="3876674" cy="4308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189" lvl="1" algn="ctr">
              <a:lnSpc>
                <a:spcPct val="150000"/>
              </a:lnSpc>
            </a:pPr>
            <a:r>
              <a:rPr lang="en-US" altLang="ko-KR" sz="1600" spc="-151" dirty="0">
                <a:solidFill>
                  <a:srgbClr val="FF0000"/>
                </a:solidFill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Hyperparameter</a:t>
            </a:r>
          </a:p>
        </p:txBody>
      </p:sp>
    </p:spTree>
    <p:extLst>
      <p:ext uri="{BB962C8B-B14F-4D97-AF65-F5344CB8AC3E}">
        <p14:creationId xmlns:p14="http://schemas.microsoft.com/office/powerpoint/2010/main" val="61203241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7BFA558-6954-411C-B82C-26A3F52182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394" y="329576"/>
            <a:ext cx="9897276" cy="563554"/>
          </a:xfrm>
          <a:ln>
            <a:noFill/>
          </a:ln>
        </p:spPr>
        <p:txBody>
          <a:bodyPr>
            <a:normAutofit fontScale="90000"/>
          </a:bodyPr>
          <a:lstStyle/>
          <a:p>
            <a:r>
              <a:rPr lang="en-US" altLang="ko-KR" dirty="0">
                <a:ln>
                  <a:solidFill>
                    <a:schemeClr val="tx2">
                      <a:lumMod val="50000"/>
                    </a:schemeClr>
                  </a:solidFill>
                </a:ln>
                <a:solidFill>
                  <a:schemeClr val="tx2">
                    <a:lumMod val="50000"/>
                  </a:schemeClr>
                </a:solidFill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Model-based Anomaly Detection</a:t>
            </a:r>
            <a:endParaRPr lang="ko-KR" altLang="en-US" dirty="0">
              <a:ln>
                <a:solidFill>
                  <a:schemeClr val="tx2">
                    <a:lumMod val="50000"/>
                  </a:schemeClr>
                </a:solidFill>
              </a:ln>
              <a:solidFill>
                <a:schemeClr val="tx2">
                  <a:lumMod val="50000"/>
                </a:schemeClr>
              </a:solidFill>
              <a:latin typeface="KoPubWorld돋움체_Pro Medium" panose="00000600000000000000" pitchFamily="50" charset="-127"/>
              <a:ea typeface="KoPubWorld돋움체_Pro Medium" panose="00000600000000000000" pitchFamily="50" charset="-127"/>
              <a:cs typeface="KoPubWorld돋움체_Pro Medium" panose="00000600000000000000" pitchFamily="50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64D6CC28-E25D-4F78-A447-9A5E526BE279}"/>
              </a:ext>
            </a:extLst>
          </p:cNvPr>
          <p:cNvSpPr txBox="1"/>
          <p:nvPr/>
        </p:nvSpPr>
        <p:spPr>
          <a:xfrm>
            <a:off x="935666" y="943166"/>
            <a:ext cx="11174818" cy="800219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marL="285744" indent="-285744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US" altLang="ko-KR" sz="1600" spc="-151" dirty="0">
                <a:solidFill>
                  <a:sysClr val="windowText" lastClr="000000"/>
                </a:solidFill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Support</a:t>
            </a:r>
            <a:r>
              <a:rPr lang="ko-KR" altLang="en-US" sz="1600" spc="-151" dirty="0">
                <a:solidFill>
                  <a:sysClr val="windowText" lastClr="000000"/>
                </a:solidFill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 </a:t>
            </a:r>
            <a:r>
              <a:rPr lang="en-US" altLang="ko-KR" sz="1600" spc="-151" dirty="0">
                <a:solidFill>
                  <a:sysClr val="windowText" lastClr="000000"/>
                </a:solidFill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Vector-based</a:t>
            </a:r>
            <a:r>
              <a:rPr lang="ko-KR" altLang="en-US" sz="1600" spc="-151" dirty="0">
                <a:solidFill>
                  <a:sysClr val="windowText" lastClr="000000"/>
                </a:solidFill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 </a:t>
            </a:r>
            <a:r>
              <a:rPr lang="en-US" altLang="ko-KR" sz="1600" spc="-151" dirty="0">
                <a:solidFill>
                  <a:sysClr val="windowText" lastClr="000000"/>
                </a:solidFill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Novelty Detection</a:t>
            </a:r>
          </a:p>
          <a:p>
            <a:pPr marL="742939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600" spc="-151" dirty="0">
                <a:solidFill>
                  <a:sysClr val="windowText" lastClr="000000"/>
                </a:solidFill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One-Class Support Vector Machine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047DE0C8-EE7D-4B2A-BF9B-B25B26AD846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57325" y="2390584"/>
            <a:ext cx="9277350" cy="3524250"/>
          </a:xfrm>
          <a:prstGeom prst="rect">
            <a:avLst/>
          </a:prstGeom>
        </p:spPr>
      </p:pic>
      <p:sp>
        <p:nvSpPr>
          <p:cNvPr id="11" name="직사각형 10">
            <a:extLst>
              <a:ext uri="{FF2B5EF4-FFF2-40B4-BE49-F238E27FC236}">
                <a16:creationId xmlns:a16="http://schemas.microsoft.com/office/drawing/2014/main" id="{543D1B4E-7C22-4421-AF8C-AFDB7309443E}"/>
              </a:ext>
            </a:extLst>
          </p:cNvPr>
          <p:cNvSpPr/>
          <p:nvPr/>
        </p:nvSpPr>
        <p:spPr>
          <a:xfrm>
            <a:off x="5419726" y="1576880"/>
            <a:ext cx="3876674" cy="8002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189" lvl="1" algn="ctr">
              <a:lnSpc>
                <a:spcPct val="150000"/>
              </a:lnSpc>
            </a:pPr>
            <a:r>
              <a:rPr lang="ko-KR" altLang="en-US" sz="1600" spc="-151" dirty="0">
                <a:solidFill>
                  <a:srgbClr val="FF0000"/>
                </a:solidFill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원점에서부터 최대한 멀리 떨어진</a:t>
            </a:r>
            <a:r>
              <a:rPr lang="en-US" altLang="ko-KR" sz="1600" spc="-151" dirty="0">
                <a:solidFill>
                  <a:srgbClr val="FF0000"/>
                </a:solidFill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 </a:t>
            </a:r>
          </a:p>
          <a:p>
            <a:pPr marL="457189" lvl="1" algn="ctr">
              <a:lnSpc>
                <a:spcPct val="150000"/>
              </a:lnSpc>
            </a:pPr>
            <a:r>
              <a:rPr lang="en-US" altLang="ko-KR" sz="1600" spc="-151" dirty="0">
                <a:solidFill>
                  <a:srgbClr val="FF0000"/>
                </a:solidFill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hyperplane</a:t>
            </a:r>
            <a:r>
              <a:rPr lang="ko-KR" altLang="en-US" sz="1600" spc="-151" dirty="0">
                <a:solidFill>
                  <a:srgbClr val="FF0000"/>
                </a:solidFill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과의 거리</a:t>
            </a:r>
          </a:p>
        </p:txBody>
      </p:sp>
      <p:cxnSp>
        <p:nvCxnSpPr>
          <p:cNvPr id="12" name="직선 화살표 연결선 11">
            <a:extLst>
              <a:ext uri="{FF2B5EF4-FFF2-40B4-BE49-F238E27FC236}">
                <a16:creationId xmlns:a16="http://schemas.microsoft.com/office/drawing/2014/main" id="{5FBCED6C-0C96-45D0-A342-8F8439777E3F}"/>
              </a:ext>
            </a:extLst>
          </p:cNvPr>
          <p:cNvCxnSpPr>
            <a:cxnSpLocks/>
            <a:endCxn id="11" idx="2"/>
          </p:cNvCxnSpPr>
          <p:nvPr/>
        </p:nvCxnSpPr>
        <p:spPr>
          <a:xfrm flipV="1">
            <a:off x="6016701" y="2377099"/>
            <a:ext cx="1341362" cy="737104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직선 화살표 연결선 13">
            <a:extLst>
              <a:ext uri="{FF2B5EF4-FFF2-40B4-BE49-F238E27FC236}">
                <a16:creationId xmlns:a16="http://schemas.microsoft.com/office/drawing/2014/main" id="{C80414A8-E043-494C-952F-612F5E0A1E8B}"/>
              </a:ext>
            </a:extLst>
          </p:cNvPr>
          <p:cNvCxnSpPr>
            <a:cxnSpLocks/>
          </p:cNvCxnSpPr>
          <p:nvPr/>
        </p:nvCxnSpPr>
        <p:spPr>
          <a:xfrm flipV="1">
            <a:off x="7077076" y="4800600"/>
            <a:ext cx="600074" cy="647892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7" name="그림 16">
            <a:extLst>
              <a:ext uri="{FF2B5EF4-FFF2-40B4-BE49-F238E27FC236}">
                <a16:creationId xmlns:a16="http://schemas.microsoft.com/office/drawing/2014/main" id="{1CB179BB-162F-4216-AEE3-5FD2979D424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05663" y="4951088"/>
            <a:ext cx="171450" cy="238125"/>
          </a:xfrm>
          <a:prstGeom prst="rect">
            <a:avLst/>
          </a:prstGeom>
        </p:spPr>
      </p:pic>
      <p:cxnSp>
        <p:nvCxnSpPr>
          <p:cNvPr id="18" name="직선 화살표 연결선 17">
            <a:extLst>
              <a:ext uri="{FF2B5EF4-FFF2-40B4-BE49-F238E27FC236}">
                <a16:creationId xmlns:a16="http://schemas.microsoft.com/office/drawing/2014/main" id="{51161E4C-2D5B-451D-8733-2E9759E033E5}"/>
              </a:ext>
            </a:extLst>
          </p:cNvPr>
          <p:cNvCxnSpPr>
            <a:cxnSpLocks/>
          </p:cNvCxnSpPr>
          <p:nvPr/>
        </p:nvCxnSpPr>
        <p:spPr>
          <a:xfrm flipH="1">
            <a:off x="1457325" y="3429000"/>
            <a:ext cx="3297313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850ADD21-BD79-4FE7-B609-72A1EA08E580}"/>
              </a:ext>
            </a:extLst>
          </p:cNvPr>
          <p:cNvSpPr/>
          <p:nvPr/>
        </p:nvSpPr>
        <p:spPr>
          <a:xfrm>
            <a:off x="-1002671" y="2509683"/>
            <a:ext cx="3876674" cy="8002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189" lvl="1" algn="ctr">
              <a:lnSpc>
                <a:spcPct val="150000"/>
              </a:lnSpc>
            </a:pPr>
            <a:r>
              <a:rPr lang="en-US" altLang="ko-KR" sz="1600" spc="-151" dirty="0">
                <a:solidFill>
                  <a:srgbClr val="FF0000"/>
                </a:solidFill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V: Hyperparameter</a:t>
            </a:r>
          </a:p>
          <a:p>
            <a:pPr marL="457189" lvl="1" algn="ctr">
              <a:lnSpc>
                <a:spcPct val="150000"/>
              </a:lnSpc>
            </a:pPr>
            <a:r>
              <a:rPr lang="en-US" altLang="ko-KR" sz="1600" spc="-151" dirty="0">
                <a:solidFill>
                  <a:srgbClr val="FF0000"/>
                </a:solidFill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l: </a:t>
            </a:r>
            <a:r>
              <a:rPr lang="ko-KR" altLang="en-US" sz="1600" spc="-151" dirty="0">
                <a:solidFill>
                  <a:srgbClr val="FF0000"/>
                </a:solidFill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정상 데이터 수</a:t>
            </a:r>
            <a:endParaRPr lang="en-US" altLang="ko-KR" sz="1600" spc="-151" dirty="0">
              <a:solidFill>
                <a:srgbClr val="FF0000"/>
              </a:solidFill>
              <a:latin typeface="KoPubWorld돋움체_Pro Medium" panose="00000600000000000000" pitchFamily="50" charset="-127"/>
              <a:ea typeface="KoPubWorld돋움체_Pro Medium" panose="00000600000000000000" pitchFamily="50" charset="-127"/>
              <a:cs typeface="KoPubWorld돋움체_Pro Medium" panose="00000600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16060237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7BFA558-6954-411C-B82C-26A3F52182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394" y="329576"/>
            <a:ext cx="9897276" cy="563554"/>
          </a:xfrm>
          <a:ln>
            <a:noFill/>
          </a:ln>
        </p:spPr>
        <p:txBody>
          <a:bodyPr>
            <a:normAutofit fontScale="90000"/>
          </a:bodyPr>
          <a:lstStyle/>
          <a:p>
            <a:r>
              <a:rPr lang="en-US" altLang="ko-KR" dirty="0">
                <a:ln>
                  <a:solidFill>
                    <a:schemeClr val="tx2">
                      <a:lumMod val="50000"/>
                    </a:schemeClr>
                  </a:solidFill>
                </a:ln>
                <a:solidFill>
                  <a:schemeClr val="tx2">
                    <a:lumMod val="50000"/>
                  </a:schemeClr>
                </a:solidFill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Model-based Anomaly Detection</a:t>
            </a:r>
            <a:endParaRPr lang="ko-KR" altLang="en-US" dirty="0">
              <a:ln>
                <a:solidFill>
                  <a:schemeClr val="tx2">
                    <a:lumMod val="50000"/>
                  </a:schemeClr>
                </a:solidFill>
              </a:ln>
              <a:solidFill>
                <a:schemeClr val="tx2">
                  <a:lumMod val="50000"/>
                </a:schemeClr>
              </a:solidFill>
              <a:latin typeface="KoPubWorld돋움체_Pro Medium" panose="00000600000000000000" pitchFamily="50" charset="-127"/>
              <a:ea typeface="KoPubWorld돋움체_Pro Medium" panose="00000600000000000000" pitchFamily="50" charset="-127"/>
              <a:cs typeface="KoPubWorld돋움체_Pro Medium" panose="00000600000000000000" pitchFamily="50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64D6CC28-E25D-4F78-A447-9A5E526BE279}"/>
              </a:ext>
            </a:extLst>
          </p:cNvPr>
          <p:cNvSpPr txBox="1"/>
          <p:nvPr/>
        </p:nvSpPr>
        <p:spPr>
          <a:xfrm>
            <a:off x="935666" y="943166"/>
            <a:ext cx="11174818" cy="800219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marL="285744" indent="-285744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US" altLang="ko-KR" sz="1600" spc="-151" dirty="0">
                <a:solidFill>
                  <a:sysClr val="windowText" lastClr="000000"/>
                </a:solidFill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Support Vector Data Description (SVDD)</a:t>
            </a:r>
          </a:p>
          <a:p>
            <a:pPr marL="742939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spc="-151" dirty="0">
                <a:solidFill>
                  <a:sysClr val="windowText" lastClr="000000"/>
                </a:solidFill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정상 데이터를 모두 포함하는 가장 작은 </a:t>
            </a:r>
            <a:r>
              <a:rPr lang="ko-KR" altLang="en-US" sz="1600" spc="-151" dirty="0" err="1">
                <a:solidFill>
                  <a:srgbClr val="FF0000"/>
                </a:solidFill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초구</a:t>
            </a:r>
            <a:r>
              <a:rPr lang="ko-KR" altLang="en-US" sz="1600" spc="-151" dirty="0" err="1">
                <a:solidFill>
                  <a:sysClr val="windowText" lastClr="000000"/>
                </a:solidFill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를</a:t>
            </a:r>
            <a:r>
              <a:rPr lang="ko-KR" altLang="en-US" sz="1600" spc="-151" dirty="0">
                <a:solidFill>
                  <a:sysClr val="windowText" lastClr="000000"/>
                </a:solidFill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 찾고 싶어함</a:t>
            </a:r>
            <a:r>
              <a:rPr lang="en-US" altLang="ko-KR" sz="1600" spc="-151" dirty="0">
                <a:solidFill>
                  <a:sysClr val="windowText" lastClr="000000"/>
                </a:solidFill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!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61DA07E8-FCFD-4461-9F83-9D27A93C450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90662" y="2571559"/>
            <a:ext cx="9210675" cy="3343275"/>
          </a:xfrm>
          <a:prstGeom prst="rect">
            <a:avLst/>
          </a:prstGeom>
        </p:spPr>
      </p:pic>
      <p:cxnSp>
        <p:nvCxnSpPr>
          <p:cNvPr id="10" name="직선 화살표 연결선 9">
            <a:extLst>
              <a:ext uri="{FF2B5EF4-FFF2-40B4-BE49-F238E27FC236}">
                <a16:creationId xmlns:a16="http://schemas.microsoft.com/office/drawing/2014/main" id="{32FED1DF-0B2A-4621-A582-915E24A5AC03}"/>
              </a:ext>
            </a:extLst>
          </p:cNvPr>
          <p:cNvCxnSpPr>
            <a:cxnSpLocks/>
          </p:cNvCxnSpPr>
          <p:nvPr/>
        </p:nvCxnSpPr>
        <p:spPr>
          <a:xfrm>
            <a:off x="4687964" y="1695760"/>
            <a:ext cx="4189336" cy="173324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5619546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7BFA558-6954-411C-B82C-26A3F52182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394" y="329576"/>
            <a:ext cx="9897276" cy="563554"/>
          </a:xfrm>
          <a:ln>
            <a:noFill/>
          </a:ln>
        </p:spPr>
        <p:txBody>
          <a:bodyPr>
            <a:normAutofit fontScale="90000"/>
          </a:bodyPr>
          <a:lstStyle/>
          <a:p>
            <a:r>
              <a:rPr lang="en-US" altLang="ko-KR" dirty="0">
                <a:ln>
                  <a:solidFill>
                    <a:schemeClr val="tx2">
                      <a:lumMod val="50000"/>
                    </a:schemeClr>
                  </a:solidFill>
                </a:ln>
                <a:solidFill>
                  <a:schemeClr val="tx2">
                    <a:lumMod val="50000"/>
                  </a:schemeClr>
                </a:solidFill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Model-based Anomaly Detection</a:t>
            </a:r>
            <a:endParaRPr lang="ko-KR" altLang="en-US" dirty="0">
              <a:ln>
                <a:solidFill>
                  <a:schemeClr val="tx2">
                    <a:lumMod val="50000"/>
                  </a:schemeClr>
                </a:solidFill>
              </a:ln>
              <a:solidFill>
                <a:schemeClr val="tx2">
                  <a:lumMod val="50000"/>
                </a:schemeClr>
              </a:solidFill>
              <a:latin typeface="KoPubWorld돋움체_Pro Medium" panose="00000600000000000000" pitchFamily="50" charset="-127"/>
              <a:ea typeface="KoPubWorld돋움체_Pro Medium" panose="00000600000000000000" pitchFamily="50" charset="-127"/>
              <a:cs typeface="KoPubWorld돋움체_Pro Medium" panose="00000600000000000000" pitchFamily="50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64D6CC28-E25D-4F78-A447-9A5E526BE279}"/>
              </a:ext>
            </a:extLst>
          </p:cNvPr>
          <p:cNvSpPr txBox="1"/>
          <p:nvPr/>
        </p:nvSpPr>
        <p:spPr>
          <a:xfrm>
            <a:off x="935666" y="943166"/>
            <a:ext cx="11174818" cy="800219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marL="285744" indent="-285744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US" altLang="ko-KR" sz="1600" spc="-151" dirty="0">
                <a:solidFill>
                  <a:sysClr val="windowText" lastClr="000000"/>
                </a:solidFill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Support Vector Data Description (SVDD)</a:t>
            </a:r>
          </a:p>
          <a:p>
            <a:pPr marL="742939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spc="-151" dirty="0">
                <a:solidFill>
                  <a:sysClr val="windowText" lastClr="000000"/>
                </a:solidFill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정상 데이터를 모두 포함하는 가장 작은 </a:t>
            </a:r>
            <a:r>
              <a:rPr lang="ko-KR" altLang="en-US" sz="1600" spc="-151" dirty="0" err="1">
                <a:solidFill>
                  <a:srgbClr val="FF0000"/>
                </a:solidFill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초구</a:t>
            </a:r>
            <a:r>
              <a:rPr lang="ko-KR" altLang="en-US" sz="1600" spc="-151" dirty="0" err="1">
                <a:solidFill>
                  <a:sysClr val="windowText" lastClr="000000"/>
                </a:solidFill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를</a:t>
            </a:r>
            <a:r>
              <a:rPr lang="ko-KR" altLang="en-US" sz="1600" spc="-151" dirty="0">
                <a:solidFill>
                  <a:sysClr val="windowText" lastClr="000000"/>
                </a:solidFill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 찾고 싶어함</a:t>
            </a:r>
            <a:r>
              <a:rPr lang="en-US" altLang="ko-KR" sz="1600" spc="-151" dirty="0">
                <a:solidFill>
                  <a:sysClr val="windowText" lastClr="000000"/>
                </a:solidFill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!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879B545E-9B10-4E42-A58A-77807C1F6A5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52525" y="2452687"/>
            <a:ext cx="9886950" cy="3076575"/>
          </a:xfrm>
          <a:prstGeom prst="rect">
            <a:avLst/>
          </a:prstGeom>
        </p:spPr>
      </p:pic>
      <p:cxnSp>
        <p:nvCxnSpPr>
          <p:cNvPr id="8" name="직선 화살표 연결선 7">
            <a:extLst>
              <a:ext uri="{FF2B5EF4-FFF2-40B4-BE49-F238E27FC236}">
                <a16:creationId xmlns:a16="http://schemas.microsoft.com/office/drawing/2014/main" id="{C2996CC0-1D51-4555-B992-F236D1F73E3A}"/>
              </a:ext>
            </a:extLst>
          </p:cNvPr>
          <p:cNvCxnSpPr>
            <a:cxnSpLocks/>
          </p:cNvCxnSpPr>
          <p:nvPr/>
        </p:nvCxnSpPr>
        <p:spPr>
          <a:xfrm>
            <a:off x="4687964" y="1695760"/>
            <a:ext cx="846061" cy="1285565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직선 화살표 연결선 10">
            <a:extLst>
              <a:ext uri="{FF2B5EF4-FFF2-40B4-BE49-F238E27FC236}">
                <a16:creationId xmlns:a16="http://schemas.microsoft.com/office/drawing/2014/main" id="{E625AC55-F1FE-4B71-9249-5EE148986325}"/>
              </a:ext>
            </a:extLst>
          </p:cNvPr>
          <p:cNvCxnSpPr>
            <a:cxnSpLocks/>
          </p:cNvCxnSpPr>
          <p:nvPr/>
        </p:nvCxnSpPr>
        <p:spPr>
          <a:xfrm>
            <a:off x="2533650" y="3733919"/>
            <a:ext cx="2154314" cy="337863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3CA8D9A0-510D-460E-ACD0-172FBA119144}"/>
              </a:ext>
            </a:extLst>
          </p:cNvPr>
          <p:cNvSpPr/>
          <p:nvPr/>
        </p:nvSpPr>
        <p:spPr>
          <a:xfrm>
            <a:off x="-361949" y="3303032"/>
            <a:ext cx="3876674" cy="4308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189" lvl="1" algn="ctr">
              <a:lnSpc>
                <a:spcPct val="150000"/>
              </a:lnSpc>
            </a:pPr>
            <a:r>
              <a:rPr lang="ko-KR" altLang="en-US" sz="1600" spc="-151" dirty="0">
                <a:solidFill>
                  <a:srgbClr val="FF0000"/>
                </a:solidFill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객체와 </a:t>
            </a:r>
            <a:r>
              <a:rPr lang="ko-KR" altLang="en-US" sz="1600" spc="-151" dirty="0" err="1">
                <a:solidFill>
                  <a:srgbClr val="FF0000"/>
                </a:solidFill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초구</a:t>
            </a:r>
            <a:r>
              <a:rPr lang="ko-KR" altLang="en-US" sz="1600" spc="-151" dirty="0">
                <a:solidFill>
                  <a:srgbClr val="FF0000"/>
                </a:solidFill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 사이의 거리</a:t>
            </a:r>
          </a:p>
        </p:txBody>
      </p:sp>
      <p:cxnSp>
        <p:nvCxnSpPr>
          <p:cNvPr id="13" name="직선 화살표 연결선 12">
            <a:extLst>
              <a:ext uri="{FF2B5EF4-FFF2-40B4-BE49-F238E27FC236}">
                <a16:creationId xmlns:a16="http://schemas.microsoft.com/office/drawing/2014/main" id="{2F04D8A9-A2C2-42A3-B865-C6EBFA760617}"/>
              </a:ext>
            </a:extLst>
          </p:cNvPr>
          <p:cNvCxnSpPr>
            <a:cxnSpLocks/>
          </p:cNvCxnSpPr>
          <p:nvPr/>
        </p:nvCxnSpPr>
        <p:spPr>
          <a:xfrm>
            <a:off x="7648575" y="4924544"/>
            <a:ext cx="2181225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3F305A3D-57F3-4207-8470-B119446B8081}"/>
              </a:ext>
            </a:extLst>
          </p:cNvPr>
          <p:cNvSpPr/>
          <p:nvPr/>
        </p:nvSpPr>
        <p:spPr>
          <a:xfrm>
            <a:off x="8496301" y="4524434"/>
            <a:ext cx="3876674" cy="8002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189" lvl="1" algn="ctr">
              <a:lnSpc>
                <a:spcPct val="150000"/>
              </a:lnSpc>
            </a:pPr>
            <a:r>
              <a:rPr lang="ko-KR" altLang="en-US" sz="1600" spc="-151" dirty="0">
                <a:solidFill>
                  <a:srgbClr val="FF0000"/>
                </a:solidFill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내부</a:t>
            </a:r>
            <a:r>
              <a:rPr lang="en-US" altLang="ko-KR" sz="1600" spc="-151" dirty="0">
                <a:solidFill>
                  <a:srgbClr val="FF0000"/>
                </a:solidFill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(normal)  +</a:t>
            </a:r>
            <a:br>
              <a:rPr lang="en-US" altLang="ko-KR" sz="1600" spc="-151" dirty="0">
                <a:solidFill>
                  <a:srgbClr val="FF0000"/>
                </a:solidFill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</a:br>
            <a:r>
              <a:rPr lang="ko-KR" altLang="en-US" sz="1600" spc="-151" dirty="0">
                <a:solidFill>
                  <a:srgbClr val="FF0000"/>
                </a:solidFill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외부 </a:t>
            </a:r>
            <a:r>
              <a:rPr lang="en-US" altLang="ko-KR" sz="1600" spc="-151" dirty="0">
                <a:solidFill>
                  <a:srgbClr val="FF0000"/>
                </a:solidFill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(abnormal) -</a:t>
            </a:r>
            <a:endParaRPr lang="ko-KR" altLang="en-US" sz="1600" spc="-151" dirty="0">
              <a:solidFill>
                <a:srgbClr val="FF0000"/>
              </a:solidFill>
              <a:latin typeface="KoPubWorld돋움체_Pro Medium" panose="00000600000000000000" pitchFamily="50" charset="-127"/>
              <a:ea typeface="KoPubWorld돋움체_Pro Medium" panose="00000600000000000000" pitchFamily="50" charset="-127"/>
              <a:cs typeface="KoPubWorld돋움체_Pro Medium" panose="00000600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14762357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7BFA558-6954-411C-B82C-26A3F52182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394" y="329576"/>
            <a:ext cx="9897276" cy="563554"/>
          </a:xfrm>
          <a:ln>
            <a:noFill/>
          </a:ln>
        </p:spPr>
        <p:txBody>
          <a:bodyPr>
            <a:normAutofit fontScale="90000"/>
          </a:bodyPr>
          <a:lstStyle/>
          <a:p>
            <a:r>
              <a:rPr lang="en-US" altLang="ko-KR" dirty="0">
                <a:ln>
                  <a:solidFill>
                    <a:schemeClr val="tx2">
                      <a:lumMod val="50000"/>
                    </a:schemeClr>
                  </a:solidFill>
                </a:ln>
                <a:solidFill>
                  <a:schemeClr val="tx2">
                    <a:lumMod val="50000"/>
                  </a:schemeClr>
                </a:solidFill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Model-based Anomaly Detection</a:t>
            </a:r>
            <a:endParaRPr lang="ko-KR" altLang="en-US" dirty="0">
              <a:ln>
                <a:solidFill>
                  <a:schemeClr val="tx2">
                    <a:lumMod val="50000"/>
                  </a:schemeClr>
                </a:solidFill>
              </a:ln>
              <a:solidFill>
                <a:schemeClr val="tx2">
                  <a:lumMod val="50000"/>
                </a:schemeClr>
              </a:solidFill>
              <a:latin typeface="KoPubWorld돋움체_Pro Medium" panose="00000600000000000000" pitchFamily="50" charset="-127"/>
              <a:ea typeface="KoPubWorld돋움체_Pro Medium" panose="00000600000000000000" pitchFamily="50" charset="-127"/>
              <a:cs typeface="KoPubWorld돋움체_Pro Medium" panose="00000600000000000000" pitchFamily="50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64D6CC28-E25D-4F78-A447-9A5E526BE279}"/>
              </a:ext>
            </a:extLst>
          </p:cNvPr>
          <p:cNvSpPr txBox="1"/>
          <p:nvPr/>
        </p:nvSpPr>
        <p:spPr>
          <a:xfrm>
            <a:off x="935666" y="943166"/>
            <a:ext cx="11174818" cy="2277547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marL="285744" indent="-285744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US" altLang="ko-KR" sz="1600" spc="-151" dirty="0">
                <a:solidFill>
                  <a:sysClr val="windowText" lastClr="000000"/>
                </a:solidFill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Isolation Forest</a:t>
            </a:r>
          </a:p>
          <a:p>
            <a:pPr marL="742939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spc="-151" dirty="0">
                <a:solidFill>
                  <a:sysClr val="windowText" lastClr="000000"/>
                </a:solidFill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소수 범주</a:t>
            </a:r>
            <a:r>
              <a:rPr lang="en-US" altLang="ko-KR" sz="1600" spc="-151" dirty="0">
                <a:solidFill>
                  <a:sysClr val="windowText" lastClr="000000"/>
                </a:solidFill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(</a:t>
            </a:r>
            <a:r>
              <a:rPr lang="ko-KR" altLang="en-US" sz="1600" spc="-151" dirty="0">
                <a:solidFill>
                  <a:sysClr val="windowText" lastClr="000000"/>
                </a:solidFill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이상치</a:t>
            </a:r>
            <a:r>
              <a:rPr lang="en-US" altLang="ko-KR" sz="1600" spc="-151" dirty="0">
                <a:solidFill>
                  <a:sysClr val="windowText" lastClr="000000"/>
                </a:solidFill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)</a:t>
            </a:r>
            <a:r>
              <a:rPr lang="ko-KR" altLang="en-US" sz="1600" spc="-151" dirty="0">
                <a:solidFill>
                  <a:sysClr val="windowText" lastClr="000000"/>
                </a:solidFill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는 개체수가 적음</a:t>
            </a:r>
            <a:endParaRPr lang="en-US" altLang="ko-KR" sz="1600" spc="-151" dirty="0">
              <a:solidFill>
                <a:sysClr val="windowText" lastClr="000000"/>
              </a:solidFill>
              <a:latin typeface="KoPubWorld돋움체_Pro Medium" panose="00000600000000000000" pitchFamily="50" charset="-127"/>
              <a:ea typeface="KoPubWorld돋움체_Pro Medium" panose="00000600000000000000" pitchFamily="50" charset="-127"/>
              <a:cs typeface="KoPubWorld돋움체_Pro Medium" panose="00000600000000000000" pitchFamily="50" charset="-127"/>
            </a:endParaRPr>
          </a:p>
          <a:p>
            <a:pPr marL="742939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spc="-151" dirty="0">
                <a:solidFill>
                  <a:sysClr val="windowText" lastClr="000000"/>
                </a:solidFill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소수 범주데이터는 정상 범주 데이터와는 특정 속성 값이 많이 다름</a:t>
            </a:r>
            <a:r>
              <a:rPr lang="en-US" altLang="ko-KR" sz="1600" spc="-151" dirty="0">
                <a:solidFill>
                  <a:sysClr val="windowText" lastClr="000000"/>
                </a:solidFill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!</a:t>
            </a:r>
          </a:p>
          <a:p>
            <a:pPr marL="742939" lvl="1" indent="-285750">
              <a:lnSpc>
                <a:spcPct val="150000"/>
              </a:lnSpc>
              <a:buFont typeface="Wingdings" panose="05000000000000000000" pitchFamily="2" charset="2"/>
              <a:buChar char="à"/>
            </a:pPr>
            <a:r>
              <a:rPr lang="ko-KR" altLang="en-US" sz="1600" spc="-151" dirty="0">
                <a:solidFill>
                  <a:sysClr val="windowText" lastClr="000000"/>
                </a:solidFill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하나의 객체</a:t>
            </a:r>
            <a:r>
              <a:rPr lang="en-US" altLang="ko-KR" sz="1600" spc="-151" dirty="0">
                <a:solidFill>
                  <a:sysClr val="windowText" lastClr="000000"/>
                </a:solidFill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(</a:t>
            </a:r>
            <a:r>
              <a:rPr lang="ko-KR" altLang="en-US" sz="1600" spc="-151" dirty="0">
                <a:solidFill>
                  <a:sysClr val="windowText" lastClr="000000"/>
                </a:solidFill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이상치</a:t>
            </a:r>
            <a:r>
              <a:rPr lang="en-US" altLang="ko-KR" sz="1600" spc="-151" dirty="0">
                <a:solidFill>
                  <a:sysClr val="windowText" lastClr="000000"/>
                </a:solidFill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)</a:t>
            </a:r>
            <a:r>
              <a:rPr lang="ko-KR" altLang="en-US" sz="1600" spc="-151" dirty="0">
                <a:solidFill>
                  <a:sysClr val="windowText" lastClr="000000"/>
                </a:solidFill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를 고립</a:t>
            </a:r>
            <a:r>
              <a:rPr lang="en-US" altLang="ko-KR" sz="1600" spc="-151" dirty="0">
                <a:solidFill>
                  <a:sysClr val="windowText" lastClr="000000"/>
                </a:solidFill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(isolation)</a:t>
            </a:r>
            <a:r>
              <a:rPr lang="ko-KR" altLang="en-US" sz="1600" spc="-151" dirty="0">
                <a:solidFill>
                  <a:sysClr val="windowText" lastClr="000000"/>
                </a:solidFill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시키는 </a:t>
            </a:r>
            <a:r>
              <a:rPr lang="en-US" altLang="ko-KR" sz="1600" spc="-151" dirty="0">
                <a:solidFill>
                  <a:sysClr val="windowText" lastClr="000000"/>
                </a:solidFill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tree</a:t>
            </a:r>
            <a:r>
              <a:rPr lang="ko-KR" altLang="en-US" sz="1600" spc="-151" dirty="0">
                <a:solidFill>
                  <a:sysClr val="windowText" lastClr="000000"/>
                </a:solidFill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를 생성해보자</a:t>
            </a:r>
            <a:r>
              <a:rPr lang="en-US" altLang="ko-KR" sz="1600" spc="-151" dirty="0">
                <a:solidFill>
                  <a:sysClr val="windowText" lastClr="000000"/>
                </a:solidFill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!</a:t>
            </a:r>
          </a:p>
          <a:p>
            <a:pPr marL="742939" lvl="1" indent="-285750">
              <a:lnSpc>
                <a:spcPct val="150000"/>
              </a:lnSpc>
              <a:buFont typeface="Wingdings" panose="05000000000000000000" pitchFamily="2" charset="2"/>
              <a:buChar char="à"/>
            </a:pPr>
            <a:r>
              <a:rPr lang="ko-KR" altLang="en-US" sz="1600" spc="-151" dirty="0">
                <a:solidFill>
                  <a:sysClr val="windowText" lastClr="000000"/>
                </a:solidFill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정상 데이터라면 고립시키는데 많은 </a:t>
            </a:r>
            <a:r>
              <a:rPr lang="en-US" altLang="ko-KR" sz="1600" spc="-151" dirty="0">
                <a:solidFill>
                  <a:sysClr val="windowText" lastClr="000000"/>
                </a:solidFill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split</a:t>
            </a:r>
          </a:p>
          <a:p>
            <a:pPr marL="742939" lvl="1" indent="-285750">
              <a:lnSpc>
                <a:spcPct val="150000"/>
              </a:lnSpc>
              <a:buFont typeface="Wingdings" panose="05000000000000000000" pitchFamily="2" charset="2"/>
              <a:buChar char="à"/>
            </a:pPr>
            <a:r>
              <a:rPr lang="ko-KR" altLang="en-US" sz="1600" spc="-151" dirty="0">
                <a:solidFill>
                  <a:sysClr val="windowText" lastClr="000000"/>
                </a:solidFill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이상치 데이터라면 상대적으로 적은 </a:t>
            </a:r>
            <a:r>
              <a:rPr lang="en-US" altLang="ko-KR" sz="1600" spc="-151" dirty="0">
                <a:solidFill>
                  <a:sysClr val="windowText" lastClr="000000"/>
                </a:solidFill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split</a:t>
            </a:r>
            <a:r>
              <a:rPr lang="ko-KR" altLang="en-US" sz="1600" spc="-151" dirty="0">
                <a:solidFill>
                  <a:sysClr val="windowText" lastClr="000000"/>
                </a:solidFill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만으로 고립 가능</a:t>
            </a:r>
            <a:endParaRPr lang="en-US" altLang="ko-KR" sz="1600" spc="-151" dirty="0">
              <a:solidFill>
                <a:sysClr val="windowText" lastClr="000000"/>
              </a:solidFill>
              <a:latin typeface="KoPubWorld돋움체_Pro Medium" panose="00000600000000000000" pitchFamily="50" charset="-127"/>
              <a:ea typeface="KoPubWorld돋움체_Pro Medium" panose="00000600000000000000" pitchFamily="50" charset="-127"/>
              <a:cs typeface="KoPubWorld돋움체_Pro Medium" panose="00000600000000000000" pitchFamily="50" charset="-127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58BF13D7-EDF3-49B7-A520-6D55269EB90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38350" y="3637288"/>
            <a:ext cx="7981950" cy="2476500"/>
          </a:xfrm>
          <a:prstGeom prst="rect">
            <a:avLst/>
          </a:prstGeom>
        </p:spPr>
      </p:pic>
      <p:cxnSp>
        <p:nvCxnSpPr>
          <p:cNvPr id="14" name="직선 화살표 연결선 13">
            <a:extLst>
              <a:ext uri="{FF2B5EF4-FFF2-40B4-BE49-F238E27FC236}">
                <a16:creationId xmlns:a16="http://schemas.microsoft.com/office/drawing/2014/main" id="{A4D775E8-C083-43F9-89C1-E64D0A6D5AE5}"/>
              </a:ext>
            </a:extLst>
          </p:cNvPr>
          <p:cNvCxnSpPr>
            <a:cxnSpLocks/>
          </p:cNvCxnSpPr>
          <p:nvPr/>
        </p:nvCxnSpPr>
        <p:spPr>
          <a:xfrm flipH="1" flipV="1">
            <a:off x="6238876" y="5768340"/>
            <a:ext cx="296937" cy="265254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28BB4B3E-52A6-49C1-87DE-7D1ABFF2DA9F}"/>
              </a:ext>
            </a:extLst>
          </p:cNvPr>
          <p:cNvSpPr/>
          <p:nvPr/>
        </p:nvSpPr>
        <p:spPr>
          <a:xfrm>
            <a:off x="1333501" y="5054025"/>
            <a:ext cx="1228724" cy="4308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189" lvl="1" algn="ctr">
              <a:lnSpc>
                <a:spcPct val="150000"/>
              </a:lnSpc>
            </a:pPr>
            <a:r>
              <a:rPr lang="ko-KR" altLang="en-US" sz="1600" spc="-151" dirty="0">
                <a:solidFill>
                  <a:srgbClr val="2B2BFF"/>
                </a:solidFill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비정상</a:t>
            </a: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B5F9DD8D-AAB5-4F19-9C53-785FB8AFEEF6}"/>
              </a:ext>
            </a:extLst>
          </p:cNvPr>
          <p:cNvSpPr/>
          <p:nvPr/>
        </p:nvSpPr>
        <p:spPr>
          <a:xfrm>
            <a:off x="9314946" y="3844350"/>
            <a:ext cx="1228724" cy="4308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189" lvl="1" algn="ctr">
              <a:lnSpc>
                <a:spcPct val="150000"/>
              </a:lnSpc>
            </a:pPr>
            <a:r>
              <a:rPr lang="ko-KR" altLang="en-US" sz="1600" spc="-151" dirty="0">
                <a:solidFill>
                  <a:srgbClr val="2B2BFF"/>
                </a:solidFill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비정상</a:t>
            </a: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4BEBD199-6726-4B41-BA95-91A2C456DA73}"/>
              </a:ext>
            </a:extLst>
          </p:cNvPr>
          <p:cNvSpPr/>
          <p:nvPr/>
        </p:nvSpPr>
        <p:spPr>
          <a:xfrm>
            <a:off x="5715001" y="5914834"/>
            <a:ext cx="1228724" cy="4308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189" lvl="1" algn="ctr">
              <a:lnSpc>
                <a:spcPct val="150000"/>
              </a:lnSpc>
            </a:pPr>
            <a:r>
              <a:rPr lang="ko-KR" altLang="en-US" sz="1600" spc="-151" dirty="0">
                <a:solidFill>
                  <a:srgbClr val="FF0000"/>
                </a:solidFill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정상</a:t>
            </a: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1AED5D16-E857-428C-833B-FB7FE36EE339}"/>
              </a:ext>
            </a:extLst>
          </p:cNvPr>
          <p:cNvSpPr/>
          <p:nvPr/>
        </p:nvSpPr>
        <p:spPr>
          <a:xfrm>
            <a:off x="9405938" y="4979069"/>
            <a:ext cx="1228724" cy="4308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189" lvl="1" algn="ctr">
              <a:lnSpc>
                <a:spcPct val="150000"/>
              </a:lnSpc>
            </a:pPr>
            <a:r>
              <a:rPr lang="ko-KR" altLang="en-US" sz="1600" spc="-151" dirty="0">
                <a:solidFill>
                  <a:srgbClr val="FF0000"/>
                </a:solidFill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정상</a:t>
            </a:r>
          </a:p>
        </p:txBody>
      </p:sp>
      <p:cxnSp>
        <p:nvCxnSpPr>
          <p:cNvPr id="21" name="직선 화살표 연결선 20">
            <a:extLst>
              <a:ext uri="{FF2B5EF4-FFF2-40B4-BE49-F238E27FC236}">
                <a16:creationId xmlns:a16="http://schemas.microsoft.com/office/drawing/2014/main" id="{1DE0B0F1-D7FA-4C07-8FB0-041420986051}"/>
              </a:ext>
            </a:extLst>
          </p:cNvPr>
          <p:cNvCxnSpPr>
            <a:cxnSpLocks/>
          </p:cNvCxnSpPr>
          <p:nvPr/>
        </p:nvCxnSpPr>
        <p:spPr>
          <a:xfrm flipH="1" flipV="1">
            <a:off x="9652000" y="5143860"/>
            <a:ext cx="277308" cy="82076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직선 화살표 연결선 21">
            <a:extLst>
              <a:ext uri="{FF2B5EF4-FFF2-40B4-BE49-F238E27FC236}">
                <a16:creationId xmlns:a16="http://schemas.microsoft.com/office/drawing/2014/main" id="{17797D53-B9C0-43AE-9DFF-DB867FA8BB03}"/>
              </a:ext>
            </a:extLst>
          </p:cNvPr>
          <p:cNvCxnSpPr>
            <a:cxnSpLocks/>
          </p:cNvCxnSpPr>
          <p:nvPr/>
        </p:nvCxnSpPr>
        <p:spPr>
          <a:xfrm flipH="1" flipV="1">
            <a:off x="9608596" y="4014255"/>
            <a:ext cx="277308" cy="82076"/>
          </a:xfrm>
          <a:prstGeom prst="straightConnector1">
            <a:avLst/>
          </a:prstGeom>
          <a:ln w="38100">
            <a:solidFill>
              <a:srgbClr val="2B2B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직선 화살표 연결선 22">
            <a:extLst>
              <a:ext uri="{FF2B5EF4-FFF2-40B4-BE49-F238E27FC236}">
                <a16:creationId xmlns:a16="http://schemas.microsoft.com/office/drawing/2014/main" id="{049F16B3-5939-46E5-A84F-870AD357BA9A}"/>
              </a:ext>
            </a:extLst>
          </p:cNvPr>
          <p:cNvCxnSpPr>
            <a:cxnSpLocks/>
          </p:cNvCxnSpPr>
          <p:nvPr/>
        </p:nvCxnSpPr>
        <p:spPr>
          <a:xfrm flipV="1">
            <a:off x="2607721" y="5054025"/>
            <a:ext cx="935579" cy="257099"/>
          </a:xfrm>
          <a:prstGeom prst="straightConnector1">
            <a:avLst/>
          </a:prstGeom>
          <a:ln w="38100">
            <a:solidFill>
              <a:srgbClr val="2B2B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7376550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7BFA558-6954-411C-B82C-26A3F52182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394" y="329576"/>
            <a:ext cx="9897276" cy="563554"/>
          </a:xfrm>
          <a:ln>
            <a:noFill/>
          </a:ln>
        </p:spPr>
        <p:txBody>
          <a:bodyPr>
            <a:normAutofit fontScale="90000"/>
          </a:bodyPr>
          <a:lstStyle/>
          <a:p>
            <a:r>
              <a:rPr lang="en-US" altLang="ko-KR" dirty="0">
                <a:ln>
                  <a:solidFill>
                    <a:schemeClr val="tx2">
                      <a:lumMod val="50000"/>
                    </a:schemeClr>
                  </a:solidFill>
                </a:ln>
                <a:solidFill>
                  <a:schemeClr val="tx2">
                    <a:lumMod val="50000"/>
                  </a:schemeClr>
                </a:solidFill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Model-based Anomaly Detection</a:t>
            </a:r>
            <a:endParaRPr lang="ko-KR" altLang="en-US" dirty="0">
              <a:ln>
                <a:solidFill>
                  <a:schemeClr val="tx2">
                    <a:lumMod val="50000"/>
                  </a:schemeClr>
                </a:solidFill>
              </a:ln>
              <a:solidFill>
                <a:schemeClr val="tx2">
                  <a:lumMod val="50000"/>
                </a:schemeClr>
              </a:solidFill>
              <a:latin typeface="KoPubWorld돋움체_Pro Medium" panose="00000600000000000000" pitchFamily="50" charset="-127"/>
              <a:ea typeface="KoPubWorld돋움체_Pro Medium" panose="00000600000000000000" pitchFamily="50" charset="-127"/>
              <a:cs typeface="KoPubWorld돋움체_Pro Medium" panose="00000600000000000000" pitchFamily="50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64D6CC28-E25D-4F78-A447-9A5E526BE279}"/>
              </a:ext>
            </a:extLst>
          </p:cNvPr>
          <p:cNvSpPr txBox="1"/>
          <p:nvPr/>
        </p:nvSpPr>
        <p:spPr>
          <a:xfrm>
            <a:off x="935666" y="943166"/>
            <a:ext cx="11174818" cy="430887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marL="285744" indent="-285744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US" altLang="ko-KR" sz="1600" spc="-151" dirty="0">
                <a:solidFill>
                  <a:sysClr val="windowText" lastClr="000000"/>
                </a:solidFill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Isolation Forest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852985B7-A7A3-49BC-B9FD-A1A62B53481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28712" y="1424089"/>
            <a:ext cx="9934575" cy="45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703382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7BFA558-6954-411C-B82C-26A3F52182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394" y="329576"/>
            <a:ext cx="9897276" cy="563554"/>
          </a:xfrm>
          <a:ln>
            <a:noFill/>
          </a:ln>
        </p:spPr>
        <p:txBody>
          <a:bodyPr>
            <a:normAutofit fontScale="90000"/>
          </a:bodyPr>
          <a:lstStyle/>
          <a:p>
            <a:r>
              <a:rPr lang="en-US" altLang="ko-KR" dirty="0">
                <a:ln>
                  <a:solidFill>
                    <a:schemeClr val="tx2">
                      <a:lumMod val="50000"/>
                    </a:schemeClr>
                  </a:solidFill>
                </a:ln>
                <a:solidFill>
                  <a:schemeClr val="tx2">
                    <a:lumMod val="50000"/>
                  </a:schemeClr>
                </a:solidFill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Model-based Anomaly Detection</a:t>
            </a:r>
            <a:endParaRPr lang="ko-KR" altLang="en-US" dirty="0">
              <a:ln>
                <a:solidFill>
                  <a:schemeClr val="tx2">
                    <a:lumMod val="50000"/>
                  </a:schemeClr>
                </a:solidFill>
              </a:ln>
              <a:solidFill>
                <a:schemeClr val="tx2">
                  <a:lumMod val="50000"/>
                </a:schemeClr>
              </a:solidFill>
              <a:latin typeface="KoPubWorld돋움체_Pro Medium" panose="00000600000000000000" pitchFamily="50" charset="-127"/>
              <a:ea typeface="KoPubWorld돋움체_Pro Medium" panose="00000600000000000000" pitchFamily="50" charset="-127"/>
              <a:cs typeface="KoPubWorld돋움체_Pro Medium" panose="00000600000000000000" pitchFamily="50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64D6CC28-E25D-4F78-A447-9A5E526BE279}"/>
              </a:ext>
            </a:extLst>
          </p:cNvPr>
          <p:cNvSpPr txBox="1"/>
          <p:nvPr/>
        </p:nvSpPr>
        <p:spPr>
          <a:xfrm>
            <a:off x="935666" y="943166"/>
            <a:ext cx="11174818" cy="430887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marL="285744" indent="-285744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US" altLang="ko-KR" sz="1600" spc="-151" dirty="0">
                <a:solidFill>
                  <a:sysClr val="windowText" lastClr="000000"/>
                </a:solidFill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Isolation Forest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EC69D4CF-425E-4285-8BB0-A41D046E8C9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89163" y="3555741"/>
            <a:ext cx="7221538" cy="2918064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64563E6E-70E5-45AA-A49E-CE2F528C368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79600" y="1487181"/>
            <a:ext cx="8432800" cy="1955432"/>
          </a:xfrm>
          <a:prstGeom prst="rect">
            <a:avLst/>
          </a:prstGeom>
        </p:spPr>
      </p:pic>
      <p:cxnSp>
        <p:nvCxnSpPr>
          <p:cNvPr id="16" name="직선 화살표 연결선 15">
            <a:extLst>
              <a:ext uri="{FF2B5EF4-FFF2-40B4-BE49-F238E27FC236}">
                <a16:creationId xmlns:a16="http://schemas.microsoft.com/office/drawing/2014/main" id="{83846529-C9AC-41B3-8CA4-DF3E8342495C}"/>
              </a:ext>
            </a:extLst>
          </p:cNvPr>
          <p:cNvCxnSpPr>
            <a:cxnSpLocks/>
            <a:endCxn id="24" idx="2"/>
          </p:cNvCxnSpPr>
          <p:nvPr/>
        </p:nvCxnSpPr>
        <p:spPr>
          <a:xfrm flipV="1">
            <a:off x="6523075" y="3304946"/>
            <a:ext cx="4020595" cy="641698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210273A7-6331-4344-A89E-E34FB3D1F7B7}"/>
              </a:ext>
            </a:extLst>
          </p:cNvPr>
          <p:cNvSpPr/>
          <p:nvPr/>
        </p:nvSpPr>
        <p:spPr>
          <a:xfrm>
            <a:off x="8605333" y="2504727"/>
            <a:ext cx="3876674" cy="8002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189" lvl="1" algn="ctr">
              <a:lnSpc>
                <a:spcPct val="150000"/>
              </a:lnSpc>
            </a:pPr>
            <a:r>
              <a:rPr lang="en-US" altLang="ko-KR" sz="1600" spc="-151" dirty="0">
                <a:solidFill>
                  <a:srgbClr val="FF0000"/>
                </a:solidFill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1</a:t>
            </a:r>
            <a:r>
              <a:rPr lang="ko-KR" altLang="en-US" sz="1600" spc="-151" dirty="0">
                <a:solidFill>
                  <a:srgbClr val="FF0000"/>
                </a:solidFill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개의 </a:t>
            </a:r>
            <a:r>
              <a:rPr lang="en-US" altLang="ko-KR" sz="1600" spc="-151" dirty="0">
                <a:solidFill>
                  <a:srgbClr val="FF0000"/>
                </a:solidFill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tree</a:t>
            </a:r>
            <a:r>
              <a:rPr lang="ko-KR" altLang="en-US" sz="1600" spc="-151" dirty="0">
                <a:solidFill>
                  <a:srgbClr val="FF0000"/>
                </a:solidFill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에 대해 객체를 </a:t>
            </a:r>
            <a:r>
              <a:rPr lang="en-US" altLang="ko-KR" sz="1600" spc="-151" dirty="0">
                <a:solidFill>
                  <a:srgbClr val="FF0000"/>
                </a:solidFill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isolation </a:t>
            </a:r>
          </a:p>
          <a:p>
            <a:pPr marL="457189" lvl="1" algn="ctr">
              <a:lnSpc>
                <a:spcPct val="150000"/>
              </a:lnSpc>
            </a:pPr>
            <a:r>
              <a:rPr lang="ko-KR" altLang="en-US" sz="1600" spc="-151" dirty="0">
                <a:solidFill>
                  <a:srgbClr val="FF0000"/>
                </a:solidFill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시키기 위한 </a:t>
            </a:r>
            <a:r>
              <a:rPr lang="en-US" altLang="ko-KR" sz="1600" spc="-151" dirty="0">
                <a:solidFill>
                  <a:srgbClr val="FF0000"/>
                </a:solidFill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path length</a:t>
            </a:r>
            <a:endParaRPr lang="ko-KR" altLang="en-US" sz="1600" spc="-151" dirty="0">
              <a:solidFill>
                <a:srgbClr val="FF0000"/>
              </a:solidFill>
              <a:latin typeface="KoPubWorld돋움체_Pro Medium" panose="00000600000000000000" pitchFamily="50" charset="-127"/>
              <a:ea typeface="KoPubWorld돋움체_Pro Medium" panose="00000600000000000000" pitchFamily="50" charset="-127"/>
              <a:cs typeface="KoPubWorld돋움체_Pro Medium" panose="00000600000000000000" pitchFamily="50" charset="-127"/>
            </a:endParaRPr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048FEBE3-2994-407A-8836-62E5677FD436}"/>
              </a:ext>
            </a:extLst>
          </p:cNvPr>
          <p:cNvSpPr/>
          <p:nvPr/>
        </p:nvSpPr>
        <p:spPr>
          <a:xfrm>
            <a:off x="8648701" y="4676834"/>
            <a:ext cx="3876674" cy="4308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189" lvl="1" algn="ctr">
              <a:lnSpc>
                <a:spcPct val="150000"/>
              </a:lnSpc>
            </a:pPr>
            <a:r>
              <a:rPr lang="ko-KR" altLang="en-US" sz="1600" spc="-151" dirty="0">
                <a:solidFill>
                  <a:srgbClr val="FF0000"/>
                </a:solidFill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평균 </a:t>
            </a:r>
            <a:r>
              <a:rPr lang="en-US" altLang="ko-KR" sz="1600" spc="-151" dirty="0">
                <a:solidFill>
                  <a:srgbClr val="FF0000"/>
                </a:solidFill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path length</a:t>
            </a:r>
            <a:endParaRPr lang="ko-KR" altLang="en-US" sz="1600" spc="-151" dirty="0">
              <a:solidFill>
                <a:srgbClr val="FF0000"/>
              </a:solidFill>
              <a:latin typeface="KoPubWorld돋움체_Pro Medium" panose="00000600000000000000" pitchFamily="50" charset="-127"/>
              <a:ea typeface="KoPubWorld돋움체_Pro Medium" panose="00000600000000000000" pitchFamily="50" charset="-127"/>
              <a:cs typeface="KoPubWorld돋움체_Pro Medium" panose="00000600000000000000" pitchFamily="50" charset="-127"/>
            </a:endParaRPr>
          </a:p>
        </p:txBody>
      </p:sp>
      <p:cxnSp>
        <p:nvCxnSpPr>
          <p:cNvPr id="26" name="직선 화살표 연결선 25">
            <a:extLst>
              <a:ext uri="{FF2B5EF4-FFF2-40B4-BE49-F238E27FC236}">
                <a16:creationId xmlns:a16="http://schemas.microsoft.com/office/drawing/2014/main" id="{C9D1FF8A-2DBC-4E70-B1C7-B9B1A8F695FE}"/>
              </a:ext>
            </a:extLst>
          </p:cNvPr>
          <p:cNvCxnSpPr>
            <a:cxnSpLocks/>
          </p:cNvCxnSpPr>
          <p:nvPr/>
        </p:nvCxnSpPr>
        <p:spPr>
          <a:xfrm>
            <a:off x="6378575" y="4175244"/>
            <a:ext cx="3565525" cy="717033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>
        <mc:Choice xmlns:a14="http://schemas.microsoft.com/office/drawing/2010/main" Requires="a14">
          <p:sp>
            <p:nvSpPr>
              <p:cNvPr id="27" name="직사각형 26">
                <a:extLst>
                  <a:ext uri="{FF2B5EF4-FFF2-40B4-BE49-F238E27FC236}">
                    <a16:creationId xmlns:a16="http://schemas.microsoft.com/office/drawing/2014/main" id="{854E5CA0-7D2B-4FF4-BA86-51C785FEA8A9}"/>
                  </a:ext>
                </a:extLst>
              </p:cNvPr>
              <p:cNvSpPr/>
              <p:nvPr/>
            </p:nvSpPr>
            <p:spPr>
              <a:xfrm>
                <a:off x="4728659" y="4892277"/>
                <a:ext cx="3876674" cy="430887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marL="457189" lvl="1" algn="ctr">
                  <a:lnSpc>
                    <a:spcPct val="150000"/>
                  </a:lnSpc>
                </a:pPr>
                <a:r>
                  <a:rPr lang="en-US" altLang="ko-KR" sz="1600" spc="-151" dirty="0">
                    <a:solidFill>
                      <a:srgbClr val="FF0000"/>
                    </a:solidFill>
                    <a:latin typeface="KoPubWorld돋움체_Pro Medium" panose="00000600000000000000" pitchFamily="50" charset="-127"/>
                    <a:ea typeface="KoPubWorld돋움체_Pro Medium" panose="00000600000000000000" pitchFamily="50" charset="-127"/>
                    <a:cs typeface="KoPubWorld돋움체_Pro Medium" panose="00000600000000000000" pitchFamily="50" charset="-127"/>
                  </a:rPr>
                  <a:t>Split </a:t>
                </a:r>
                <a:r>
                  <a:rPr lang="ko-KR" altLang="en-US" sz="1600" spc="-151" dirty="0">
                    <a:solidFill>
                      <a:srgbClr val="FF0000"/>
                    </a:solidFill>
                    <a:latin typeface="KoPubWorld돋움체_Pro Medium" panose="00000600000000000000" pitchFamily="50" charset="-127"/>
                    <a:ea typeface="KoPubWorld돋움체_Pro Medium" panose="00000600000000000000" pitchFamily="50" charset="-127"/>
                    <a:cs typeface="KoPubWorld돋움체_Pro Medium" panose="00000600000000000000" pitchFamily="50" charset="-127"/>
                  </a:rPr>
                  <a:t>쉬운 경우 </a:t>
                </a:r>
                <a:r>
                  <a:rPr lang="en-US" altLang="ko-KR" sz="1600" spc="-151" dirty="0">
                    <a:solidFill>
                      <a:srgbClr val="FF0000"/>
                    </a:solidFill>
                    <a:latin typeface="KoPubWorld돋움체_Pro Medium" panose="00000600000000000000" pitchFamily="50" charset="-127"/>
                    <a:ea typeface="KoPubWorld돋움체_Pro Medium" panose="00000600000000000000" pitchFamily="50" charset="-127"/>
                    <a:cs typeface="KoPubWorld돋움체_Pro Medium" panose="00000600000000000000" pitchFamily="50" charset="-127"/>
                  </a:rPr>
                  <a:t>= </a:t>
                </a:r>
                <a:r>
                  <a:rPr lang="ko-KR" altLang="en-US" sz="1600" spc="-151" dirty="0">
                    <a:solidFill>
                      <a:srgbClr val="FF0000"/>
                    </a:solidFill>
                    <a:latin typeface="KoPubWorld돋움체_Pro Medium" panose="00000600000000000000" pitchFamily="50" charset="-127"/>
                    <a:ea typeface="KoPubWorld돋움체_Pro Medium" panose="00000600000000000000" pitchFamily="50" charset="-127"/>
                    <a:cs typeface="KoPubWorld돋움체_Pro Medium" panose="00000600000000000000" pitchFamily="50" charset="-127"/>
                  </a:rPr>
                  <a:t>정상 </a:t>
                </a:r>
                <a:r>
                  <a:rPr lang="en-US" altLang="ko-KR" sz="1600" spc="-151" dirty="0">
                    <a:solidFill>
                      <a:srgbClr val="FF0000"/>
                    </a:solidFill>
                    <a:latin typeface="KoPubWorld돋움체_Pro Medium" panose="00000600000000000000" pitchFamily="50" charset="-127"/>
                    <a:ea typeface="KoPubWorld돋움체_Pro Medium" panose="00000600000000000000" pitchFamily="50" charset="-127"/>
                    <a:cs typeface="KoPubWorld돋움체_Pro Medium" panose="00000600000000000000" pitchFamily="50" charset="-127"/>
                  </a:rPr>
                  <a:t>=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ko-KR" altLang="en-US" sz="1600" spc="-151" dirty="0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ko-KR" altLang="en-US" sz="1600" spc="-151" dirty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e>
                      <m:sup>
                        <m:r>
                          <a:rPr lang="ko-KR" altLang="en-US" sz="1600" i="0" spc="-151" dirty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0</m:t>
                        </m:r>
                      </m:sup>
                    </m:sSup>
                  </m:oMath>
                </a14:m>
                <a:endParaRPr lang="ko-KR" altLang="en-US" sz="1600" spc="-151" dirty="0">
                  <a:solidFill>
                    <a:srgbClr val="FF0000"/>
                  </a:solidFill>
                  <a:latin typeface="KoPubWorld돋움체_Pro Medium" panose="00000600000000000000" pitchFamily="50" charset="-127"/>
                  <a:ea typeface="KoPubWorld돋움체_Pro Medium" panose="00000600000000000000" pitchFamily="50" charset="-127"/>
                  <a:cs typeface="KoPubWorld돋움체_Pro Medium" panose="00000600000000000000" pitchFamily="50" charset="-127"/>
                </a:endParaRPr>
              </a:p>
            </p:txBody>
          </p:sp>
        </mc:Choice>
        <mc:Fallback>
          <p:sp>
            <p:nvSpPr>
              <p:cNvPr id="27" name="직사각형 26">
                <a:extLst>
                  <a:ext uri="{FF2B5EF4-FFF2-40B4-BE49-F238E27FC236}">
                    <a16:creationId xmlns:a16="http://schemas.microsoft.com/office/drawing/2014/main" id="{854E5CA0-7D2B-4FF4-BA86-51C785FEA8A9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728659" y="4892277"/>
                <a:ext cx="3876674" cy="430887"/>
              </a:xfrm>
              <a:prstGeom prst="rect">
                <a:avLst/>
              </a:prstGeom>
              <a:blipFill>
                <a:blip r:embed="rId5"/>
                <a:stretch>
                  <a:fillRect b="-21429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29" name="직사각형 28">
                <a:extLst>
                  <a:ext uri="{FF2B5EF4-FFF2-40B4-BE49-F238E27FC236}">
                    <a16:creationId xmlns:a16="http://schemas.microsoft.com/office/drawing/2014/main" id="{DAB5444D-A964-4E88-BF5C-A7803DB2BDB4}"/>
                  </a:ext>
                </a:extLst>
              </p:cNvPr>
              <p:cNvSpPr/>
              <p:nvPr/>
            </p:nvSpPr>
            <p:spPr>
              <a:xfrm>
                <a:off x="4995359" y="5436292"/>
                <a:ext cx="3876674" cy="441980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marL="457189" lvl="1" algn="ctr">
                  <a:lnSpc>
                    <a:spcPct val="150000"/>
                  </a:lnSpc>
                </a:pPr>
                <a:r>
                  <a:rPr lang="en-US" altLang="ko-KR" sz="1600" spc="-151" dirty="0">
                    <a:solidFill>
                      <a:srgbClr val="2B2BFF"/>
                    </a:solidFill>
                    <a:latin typeface="KoPubWorld돋움체_Pro Medium" panose="00000600000000000000" pitchFamily="50" charset="-127"/>
                    <a:ea typeface="KoPubWorld돋움체_Pro Medium" panose="00000600000000000000" pitchFamily="50" charset="-127"/>
                    <a:cs typeface="KoPubWorld돋움체_Pro Medium" panose="00000600000000000000" pitchFamily="50" charset="-127"/>
                  </a:rPr>
                  <a:t>Split </a:t>
                </a:r>
                <a:r>
                  <a:rPr lang="ko-KR" altLang="en-US" sz="1600" spc="-151" dirty="0">
                    <a:solidFill>
                      <a:srgbClr val="2B2BFF"/>
                    </a:solidFill>
                    <a:latin typeface="KoPubWorld돋움체_Pro Medium" panose="00000600000000000000" pitchFamily="50" charset="-127"/>
                    <a:ea typeface="KoPubWorld돋움체_Pro Medium" panose="00000600000000000000" pitchFamily="50" charset="-127"/>
                    <a:cs typeface="KoPubWorld돋움체_Pro Medium" panose="00000600000000000000" pitchFamily="50" charset="-127"/>
                  </a:rPr>
                  <a:t>쉬운 경우 </a:t>
                </a:r>
                <a:r>
                  <a:rPr lang="en-US" altLang="ko-KR" sz="1600" spc="-151" dirty="0">
                    <a:solidFill>
                      <a:srgbClr val="2B2BFF"/>
                    </a:solidFill>
                    <a:latin typeface="KoPubWorld돋움체_Pro Medium" panose="00000600000000000000" pitchFamily="50" charset="-127"/>
                    <a:ea typeface="KoPubWorld돋움체_Pro Medium" panose="00000600000000000000" pitchFamily="50" charset="-127"/>
                    <a:cs typeface="KoPubWorld돋움체_Pro Medium" panose="00000600000000000000" pitchFamily="50" charset="-127"/>
                  </a:rPr>
                  <a:t>= </a:t>
                </a:r>
                <a:r>
                  <a:rPr lang="ko-KR" altLang="en-US" sz="1600" spc="-151" dirty="0">
                    <a:solidFill>
                      <a:srgbClr val="2B2BFF"/>
                    </a:solidFill>
                    <a:latin typeface="KoPubWorld돋움체_Pro Medium" panose="00000600000000000000" pitchFamily="50" charset="-127"/>
                    <a:ea typeface="KoPubWorld돋움체_Pro Medium" panose="00000600000000000000" pitchFamily="50" charset="-127"/>
                    <a:cs typeface="KoPubWorld돋움체_Pro Medium" panose="00000600000000000000" pitchFamily="50" charset="-127"/>
                  </a:rPr>
                  <a:t>비정상 </a:t>
                </a:r>
                <a:r>
                  <a:rPr lang="en-US" altLang="ko-KR" sz="1600" spc="-151" dirty="0">
                    <a:solidFill>
                      <a:srgbClr val="2B2BFF"/>
                    </a:solidFill>
                    <a:latin typeface="KoPubWorld돋움체_Pro Medium" panose="00000600000000000000" pitchFamily="50" charset="-127"/>
                    <a:ea typeface="KoPubWorld돋움체_Pro Medium" panose="00000600000000000000" pitchFamily="50" charset="-127"/>
                    <a:cs typeface="KoPubWorld돋움체_Pro Medium" panose="00000600000000000000" pitchFamily="50" charset="-127"/>
                  </a:rPr>
                  <a:t>=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ko-KR" altLang="en-US" sz="1600" spc="-151" dirty="0" smtClean="0">
                            <a:solidFill>
                              <a:srgbClr val="2B2BFF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ko-KR" altLang="en-US" sz="1600" spc="-151" dirty="0">
                            <a:solidFill>
                              <a:srgbClr val="2B2BFF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e>
                      <m:sup>
                        <m:r>
                          <a:rPr lang="en-US" altLang="ko-KR" sz="1600" b="0" i="0" spc="-151" dirty="0" smtClean="0">
                            <a:solidFill>
                              <a:srgbClr val="2B2BFF"/>
                            </a:solidFill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en-US" altLang="ko-KR" sz="1600" b="0" i="1" spc="-151" dirty="0" smtClean="0">
                            <a:solidFill>
                              <a:srgbClr val="2B2BFF"/>
                            </a:solidFill>
                            <a:latin typeface="Cambria Math" panose="02040503050406030204" pitchFamily="18" charset="0"/>
                          </a:rPr>
                          <m:t>𝑖𝑛𝑓</m:t>
                        </m:r>
                      </m:sup>
                    </m:sSup>
                  </m:oMath>
                </a14:m>
                <a:endParaRPr lang="ko-KR" altLang="en-US" sz="1600" spc="-151" dirty="0">
                  <a:solidFill>
                    <a:srgbClr val="2B2BFF"/>
                  </a:solidFill>
                  <a:latin typeface="KoPubWorld돋움체_Pro Medium" panose="00000600000000000000" pitchFamily="50" charset="-127"/>
                  <a:ea typeface="KoPubWorld돋움체_Pro Medium" panose="00000600000000000000" pitchFamily="50" charset="-127"/>
                  <a:cs typeface="KoPubWorld돋움체_Pro Medium" panose="00000600000000000000" pitchFamily="50" charset="-127"/>
                </a:endParaRPr>
              </a:p>
            </p:txBody>
          </p:sp>
        </mc:Choice>
        <mc:Fallback>
          <p:sp>
            <p:nvSpPr>
              <p:cNvPr id="29" name="직사각형 28">
                <a:extLst>
                  <a:ext uri="{FF2B5EF4-FFF2-40B4-BE49-F238E27FC236}">
                    <a16:creationId xmlns:a16="http://schemas.microsoft.com/office/drawing/2014/main" id="{DAB5444D-A964-4E88-BF5C-A7803DB2BDB4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995359" y="5436292"/>
                <a:ext cx="3876674" cy="441980"/>
              </a:xfrm>
              <a:prstGeom prst="rect">
                <a:avLst/>
              </a:prstGeom>
              <a:blipFill>
                <a:blip r:embed="rId6"/>
                <a:stretch>
                  <a:fillRect b="-20833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27538169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B752678-9230-4445-B2FC-B15D0B2C7221}"/>
              </a:ext>
            </a:extLst>
          </p:cNvPr>
          <p:cNvSpPr txBox="1"/>
          <p:nvPr/>
        </p:nvSpPr>
        <p:spPr>
          <a:xfrm>
            <a:off x="4789392" y="3044280"/>
            <a:ext cx="2837572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400" dirty="0">
                <a:solidFill>
                  <a:schemeClr val="bg1"/>
                </a:solidFill>
                <a:latin typeface="+mj-ea"/>
                <a:ea typeface="+mj-ea"/>
              </a:rPr>
              <a:t>Thank you</a:t>
            </a:r>
            <a:endParaRPr lang="ko-KR" altLang="en-US" sz="4400" dirty="0">
              <a:solidFill>
                <a:schemeClr val="bg1"/>
              </a:solidFill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3291592562"/>
      </p:ext>
    </p:extLst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7BFA558-6954-411C-B82C-26A3F52182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394" y="329576"/>
            <a:ext cx="9897276" cy="563554"/>
          </a:xfrm>
          <a:ln>
            <a:noFill/>
          </a:ln>
        </p:spPr>
        <p:txBody>
          <a:bodyPr>
            <a:normAutofit fontScale="90000"/>
          </a:bodyPr>
          <a:lstStyle/>
          <a:p>
            <a:r>
              <a:rPr lang="en-US" altLang="ko-KR" dirty="0">
                <a:ln>
                  <a:solidFill>
                    <a:schemeClr val="tx2">
                      <a:lumMod val="50000"/>
                    </a:schemeClr>
                  </a:solidFill>
                </a:ln>
                <a:solidFill>
                  <a:schemeClr val="tx2">
                    <a:lumMod val="50000"/>
                  </a:schemeClr>
                </a:solidFill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Distance-based Anomaly Detection</a:t>
            </a:r>
            <a:endParaRPr lang="ko-KR" altLang="en-US" dirty="0">
              <a:ln>
                <a:solidFill>
                  <a:schemeClr val="tx2">
                    <a:lumMod val="50000"/>
                  </a:schemeClr>
                </a:solidFill>
              </a:ln>
              <a:solidFill>
                <a:schemeClr val="tx2">
                  <a:lumMod val="50000"/>
                </a:schemeClr>
              </a:solidFill>
              <a:latin typeface="KoPubWorld돋움체_Pro Medium" panose="00000600000000000000" pitchFamily="50" charset="-127"/>
              <a:ea typeface="KoPubWorld돋움체_Pro Medium" panose="00000600000000000000" pitchFamily="50" charset="-127"/>
              <a:cs typeface="KoPubWorld돋움체_Pro Medium" panose="00000600000000000000" pitchFamily="50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64D6CC28-E25D-4F78-A447-9A5E526BE279}"/>
              </a:ext>
            </a:extLst>
          </p:cNvPr>
          <p:cNvSpPr txBox="1"/>
          <p:nvPr/>
        </p:nvSpPr>
        <p:spPr>
          <a:xfrm>
            <a:off x="935666" y="943166"/>
            <a:ext cx="11174818" cy="473206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marL="285744" indent="-285744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US" altLang="ko-KR" spc="-151" dirty="0">
                <a:solidFill>
                  <a:sysClr val="windowText" lastClr="000000"/>
                </a:solidFill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k-Nearest Neighbor-based Anomaly Detection</a:t>
            </a: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9D0E598B-F177-49A5-AFA2-A2890DB2424C}"/>
              </a:ext>
            </a:extLst>
          </p:cNvPr>
          <p:cNvSpPr/>
          <p:nvPr/>
        </p:nvSpPr>
        <p:spPr>
          <a:xfrm>
            <a:off x="0" y="6251425"/>
            <a:ext cx="12192000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200" dirty="0">
                <a:solidFill>
                  <a:srgbClr val="222222"/>
                </a:solidFill>
                <a:latin typeface="Arial" panose="020B0604020202020204" pitchFamily="34" charset="0"/>
              </a:rPr>
              <a:t>Kang, </a:t>
            </a:r>
            <a:r>
              <a:rPr lang="en-US" altLang="ko-KR" sz="1200" dirty="0" err="1">
                <a:solidFill>
                  <a:srgbClr val="222222"/>
                </a:solidFill>
                <a:latin typeface="Arial" panose="020B0604020202020204" pitchFamily="34" charset="0"/>
              </a:rPr>
              <a:t>Pilsung</a:t>
            </a:r>
            <a:r>
              <a:rPr lang="en-US" altLang="ko-KR" sz="1200" dirty="0">
                <a:solidFill>
                  <a:srgbClr val="222222"/>
                </a:solidFill>
                <a:latin typeface="Arial" panose="020B0604020202020204" pitchFamily="34" charset="0"/>
              </a:rPr>
              <a:t>, and </a:t>
            </a:r>
            <a:r>
              <a:rPr lang="en-US" altLang="ko-KR" sz="1200" dirty="0" err="1">
                <a:solidFill>
                  <a:srgbClr val="222222"/>
                </a:solidFill>
                <a:latin typeface="Arial" panose="020B0604020202020204" pitchFamily="34" charset="0"/>
              </a:rPr>
              <a:t>Sungzoon</a:t>
            </a:r>
            <a:r>
              <a:rPr lang="en-US" altLang="ko-KR" sz="1200" dirty="0">
                <a:solidFill>
                  <a:srgbClr val="222222"/>
                </a:solidFill>
                <a:latin typeface="Arial" panose="020B0604020202020204" pitchFamily="34" charset="0"/>
              </a:rPr>
              <a:t> Cho. "A hybrid novelty score and its use in keystroke dynamics-based user authentication." </a:t>
            </a:r>
            <a:r>
              <a:rPr lang="en-US" altLang="ko-KR" sz="1200" i="1" dirty="0">
                <a:solidFill>
                  <a:srgbClr val="222222"/>
                </a:solidFill>
                <a:latin typeface="Arial" panose="020B0604020202020204" pitchFamily="34" charset="0"/>
              </a:rPr>
              <a:t>Pattern recognition</a:t>
            </a:r>
            <a:r>
              <a:rPr lang="en-US" altLang="ko-KR" sz="1200" dirty="0">
                <a:solidFill>
                  <a:srgbClr val="222222"/>
                </a:solidFill>
                <a:latin typeface="Arial" panose="020B0604020202020204" pitchFamily="34" charset="0"/>
              </a:rPr>
              <a:t> 42.11 (2009): 3115-3127.</a:t>
            </a:r>
            <a:endParaRPr lang="ko-KR" altLang="en-US" sz="1200" dirty="0"/>
          </a:p>
        </p:txBody>
      </p:sp>
      <p:pic>
        <p:nvPicPr>
          <p:cNvPr id="3076" name="Picture 4" descr="1300만 명 경기도민이라면 공감할 짤들 - 겟꿀">
            <a:extLst>
              <a:ext uri="{FF2B5EF4-FFF2-40B4-BE49-F238E27FC236}">
                <a16:creationId xmlns:a16="http://schemas.microsoft.com/office/drawing/2014/main" id="{899CAEC5-1546-43A1-A977-FFB817DCBDB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932" b="8330"/>
          <a:stretch/>
        </p:blipFill>
        <p:spPr bwMode="auto">
          <a:xfrm>
            <a:off x="328531" y="2575351"/>
            <a:ext cx="3268302" cy="24051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6" name="그룹 5">
            <a:extLst>
              <a:ext uri="{FF2B5EF4-FFF2-40B4-BE49-F238E27FC236}">
                <a16:creationId xmlns:a16="http://schemas.microsoft.com/office/drawing/2014/main" id="{10562686-B9FB-42F5-9B5F-A3B912DA21D5}"/>
              </a:ext>
            </a:extLst>
          </p:cNvPr>
          <p:cNvGrpSpPr/>
          <p:nvPr/>
        </p:nvGrpSpPr>
        <p:grpSpPr>
          <a:xfrm>
            <a:off x="3729593" y="2435194"/>
            <a:ext cx="2918222" cy="2924994"/>
            <a:chOff x="3462518" y="2383980"/>
            <a:chExt cx="3709807" cy="3718415"/>
          </a:xfrm>
        </p:grpSpPr>
        <p:pic>
          <p:nvPicPr>
            <p:cNvPr id="3074" name="Picture 2" descr="https://i1.ruliweb.com/img/22/03/06/17f5bb636e212e318.jpg">
              <a:extLst>
                <a:ext uri="{FF2B5EF4-FFF2-40B4-BE49-F238E27FC236}">
                  <a16:creationId xmlns:a16="http://schemas.microsoft.com/office/drawing/2014/main" id="{C28171BF-AB24-4E57-97F0-1BA7A1B05AE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462518" y="2383980"/>
              <a:ext cx="3709807" cy="371841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4" name="직사각형 3">
              <a:extLst>
                <a:ext uri="{FF2B5EF4-FFF2-40B4-BE49-F238E27FC236}">
                  <a16:creationId xmlns:a16="http://schemas.microsoft.com/office/drawing/2014/main" id="{6849A241-73D3-48D8-91D4-364A77B3D808}"/>
                </a:ext>
              </a:extLst>
            </p:cNvPr>
            <p:cNvSpPr/>
            <p:nvPr/>
          </p:nvSpPr>
          <p:spPr>
            <a:xfrm>
              <a:off x="5975350" y="4127500"/>
              <a:ext cx="276225" cy="101600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52" name="그룹 51">
            <a:extLst>
              <a:ext uri="{FF2B5EF4-FFF2-40B4-BE49-F238E27FC236}">
                <a16:creationId xmlns:a16="http://schemas.microsoft.com/office/drawing/2014/main" id="{1D9285C5-2040-41DC-AA19-2570C91C13AE}"/>
              </a:ext>
            </a:extLst>
          </p:cNvPr>
          <p:cNvGrpSpPr/>
          <p:nvPr/>
        </p:nvGrpSpPr>
        <p:grpSpPr>
          <a:xfrm>
            <a:off x="7273964" y="2014857"/>
            <a:ext cx="3938267" cy="3790950"/>
            <a:chOff x="7493039" y="2123884"/>
            <a:chExt cx="3938267" cy="3790950"/>
          </a:xfrm>
        </p:grpSpPr>
        <p:pic>
          <p:nvPicPr>
            <p:cNvPr id="13" name="그림 12">
              <a:extLst>
                <a:ext uri="{FF2B5EF4-FFF2-40B4-BE49-F238E27FC236}">
                  <a16:creationId xmlns:a16="http://schemas.microsoft.com/office/drawing/2014/main" id="{1C28F9B6-E104-49AF-B920-5A9DE630FF7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7493039" y="2123884"/>
              <a:ext cx="3938267" cy="3790950"/>
            </a:xfrm>
            <a:prstGeom prst="rect">
              <a:avLst/>
            </a:prstGeom>
          </p:spPr>
        </p:pic>
        <p:sp>
          <p:nvSpPr>
            <p:cNvPr id="14" name="타원 13">
              <a:extLst>
                <a:ext uri="{FF2B5EF4-FFF2-40B4-BE49-F238E27FC236}">
                  <a16:creationId xmlns:a16="http://schemas.microsoft.com/office/drawing/2014/main" id="{1F009137-504F-41EB-A9CC-D790180FF79E}"/>
                </a:ext>
              </a:extLst>
            </p:cNvPr>
            <p:cNvSpPr/>
            <p:nvPr/>
          </p:nvSpPr>
          <p:spPr>
            <a:xfrm>
              <a:off x="10312399" y="5153024"/>
              <a:ext cx="125339" cy="125339"/>
            </a:xfrm>
            <a:prstGeom prst="ellipse">
              <a:avLst/>
            </a:prstGeom>
            <a:solidFill>
              <a:srgbClr val="2B2BFF"/>
            </a:solidFill>
            <a:ln>
              <a:solidFill>
                <a:srgbClr val="2B2B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6" name="타원 25">
              <a:extLst>
                <a:ext uri="{FF2B5EF4-FFF2-40B4-BE49-F238E27FC236}">
                  <a16:creationId xmlns:a16="http://schemas.microsoft.com/office/drawing/2014/main" id="{5C8A5722-A225-43FD-B9E9-6A94E2CEC05A}"/>
                </a:ext>
              </a:extLst>
            </p:cNvPr>
            <p:cNvSpPr/>
            <p:nvPr/>
          </p:nvSpPr>
          <p:spPr>
            <a:xfrm>
              <a:off x="9362659" y="4082028"/>
              <a:ext cx="125339" cy="125339"/>
            </a:xfrm>
            <a:prstGeom prst="ellipse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rgbClr val="FF0000"/>
                </a:solidFill>
              </a:endParaRPr>
            </a:p>
          </p:txBody>
        </p:sp>
        <p:sp>
          <p:nvSpPr>
            <p:cNvPr id="30" name="타원 29">
              <a:extLst>
                <a:ext uri="{FF2B5EF4-FFF2-40B4-BE49-F238E27FC236}">
                  <a16:creationId xmlns:a16="http://schemas.microsoft.com/office/drawing/2014/main" id="{33FF64E7-25A1-41D3-8123-6D81FBFF4F01}"/>
                </a:ext>
              </a:extLst>
            </p:cNvPr>
            <p:cNvSpPr/>
            <p:nvPr/>
          </p:nvSpPr>
          <p:spPr>
            <a:xfrm>
              <a:off x="8584368" y="3894020"/>
              <a:ext cx="125339" cy="125339"/>
            </a:xfrm>
            <a:prstGeom prst="ellipse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rgbClr val="FF0000"/>
                </a:solidFill>
              </a:endParaRPr>
            </a:p>
          </p:txBody>
        </p:sp>
        <p:sp>
          <p:nvSpPr>
            <p:cNvPr id="31" name="타원 30">
              <a:extLst>
                <a:ext uri="{FF2B5EF4-FFF2-40B4-BE49-F238E27FC236}">
                  <a16:creationId xmlns:a16="http://schemas.microsoft.com/office/drawing/2014/main" id="{92C8DAD2-ABD3-4D97-8665-0450F58ABD2C}"/>
                </a:ext>
              </a:extLst>
            </p:cNvPr>
            <p:cNvSpPr/>
            <p:nvPr/>
          </p:nvSpPr>
          <p:spPr>
            <a:xfrm>
              <a:off x="8826499" y="3280896"/>
              <a:ext cx="125339" cy="125339"/>
            </a:xfrm>
            <a:prstGeom prst="ellipse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rgbClr val="FF0000"/>
                </a:solidFill>
              </a:endParaRPr>
            </a:p>
          </p:txBody>
        </p:sp>
        <p:sp>
          <p:nvSpPr>
            <p:cNvPr id="32" name="타원 31">
              <a:extLst>
                <a:ext uri="{FF2B5EF4-FFF2-40B4-BE49-F238E27FC236}">
                  <a16:creationId xmlns:a16="http://schemas.microsoft.com/office/drawing/2014/main" id="{411A6BFE-A76A-436F-8CC4-9E4EA4DE4F2B}"/>
                </a:ext>
              </a:extLst>
            </p:cNvPr>
            <p:cNvSpPr/>
            <p:nvPr/>
          </p:nvSpPr>
          <p:spPr>
            <a:xfrm>
              <a:off x="9255558" y="3568557"/>
              <a:ext cx="125339" cy="125339"/>
            </a:xfrm>
            <a:prstGeom prst="ellipse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rgbClr val="FF0000"/>
                </a:solidFill>
              </a:endParaRPr>
            </a:p>
          </p:txBody>
        </p:sp>
        <p:sp>
          <p:nvSpPr>
            <p:cNvPr id="33" name="타원 32">
              <a:extLst>
                <a:ext uri="{FF2B5EF4-FFF2-40B4-BE49-F238E27FC236}">
                  <a16:creationId xmlns:a16="http://schemas.microsoft.com/office/drawing/2014/main" id="{6077DEF8-E9E0-446F-BEAD-8CE3452E0909}"/>
                </a:ext>
              </a:extLst>
            </p:cNvPr>
            <p:cNvSpPr/>
            <p:nvPr/>
          </p:nvSpPr>
          <p:spPr>
            <a:xfrm>
              <a:off x="9559279" y="3956689"/>
              <a:ext cx="125339" cy="125339"/>
            </a:xfrm>
            <a:prstGeom prst="ellipse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rgbClr val="FF0000"/>
                </a:solidFill>
              </a:endParaRPr>
            </a:p>
          </p:txBody>
        </p:sp>
        <p:sp>
          <p:nvSpPr>
            <p:cNvPr id="34" name="타원 33">
              <a:extLst>
                <a:ext uri="{FF2B5EF4-FFF2-40B4-BE49-F238E27FC236}">
                  <a16:creationId xmlns:a16="http://schemas.microsoft.com/office/drawing/2014/main" id="{9155EEDD-661E-4672-9F6C-1D7C88654477}"/>
                </a:ext>
              </a:extLst>
            </p:cNvPr>
            <p:cNvSpPr/>
            <p:nvPr/>
          </p:nvSpPr>
          <p:spPr>
            <a:xfrm>
              <a:off x="8326782" y="3652611"/>
              <a:ext cx="125339" cy="125339"/>
            </a:xfrm>
            <a:prstGeom prst="ellipse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rgbClr val="FF0000"/>
                </a:solidFill>
              </a:endParaRPr>
            </a:p>
          </p:txBody>
        </p:sp>
        <p:sp>
          <p:nvSpPr>
            <p:cNvPr id="35" name="타원 34">
              <a:extLst>
                <a:ext uri="{FF2B5EF4-FFF2-40B4-BE49-F238E27FC236}">
                  <a16:creationId xmlns:a16="http://schemas.microsoft.com/office/drawing/2014/main" id="{4DC63E61-40AA-416A-B0F8-321DAB986446}"/>
                </a:ext>
              </a:extLst>
            </p:cNvPr>
            <p:cNvSpPr/>
            <p:nvPr/>
          </p:nvSpPr>
          <p:spPr>
            <a:xfrm>
              <a:off x="9104238" y="4099835"/>
              <a:ext cx="125339" cy="125339"/>
            </a:xfrm>
            <a:prstGeom prst="ellipse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rgbClr val="FF0000"/>
                </a:solidFill>
              </a:endParaRPr>
            </a:p>
          </p:txBody>
        </p:sp>
        <p:sp>
          <p:nvSpPr>
            <p:cNvPr id="36" name="타원 35">
              <a:extLst>
                <a:ext uri="{FF2B5EF4-FFF2-40B4-BE49-F238E27FC236}">
                  <a16:creationId xmlns:a16="http://schemas.microsoft.com/office/drawing/2014/main" id="{6D8EACF1-33F8-47F0-8591-D76CF3468378}"/>
                </a:ext>
              </a:extLst>
            </p:cNvPr>
            <p:cNvSpPr/>
            <p:nvPr/>
          </p:nvSpPr>
          <p:spPr>
            <a:xfrm>
              <a:off x="9684618" y="4264480"/>
              <a:ext cx="125339" cy="125339"/>
            </a:xfrm>
            <a:prstGeom prst="ellipse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rgbClr val="FF0000"/>
                </a:solidFill>
              </a:endParaRPr>
            </a:p>
          </p:txBody>
        </p:sp>
        <p:sp>
          <p:nvSpPr>
            <p:cNvPr id="37" name="타원 36">
              <a:extLst>
                <a:ext uri="{FF2B5EF4-FFF2-40B4-BE49-F238E27FC236}">
                  <a16:creationId xmlns:a16="http://schemas.microsoft.com/office/drawing/2014/main" id="{EB646262-FD68-4E07-8CA2-20B8E1B390DD}"/>
                </a:ext>
              </a:extLst>
            </p:cNvPr>
            <p:cNvSpPr/>
            <p:nvPr/>
          </p:nvSpPr>
          <p:spPr>
            <a:xfrm>
              <a:off x="9809957" y="3191165"/>
              <a:ext cx="125339" cy="125339"/>
            </a:xfrm>
            <a:prstGeom prst="ellipse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rgbClr val="FF0000"/>
                </a:solidFill>
              </a:endParaRPr>
            </a:p>
          </p:txBody>
        </p:sp>
        <p:sp>
          <p:nvSpPr>
            <p:cNvPr id="38" name="타원 37">
              <a:extLst>
                <a:ext uri="{FF2B5EF4-FFF2-40B4-BE49-F238E27FC236}">
                  <a16:creationId xmlns:a16="http://schemas.microsoft.com/office/drawing/2014/main" id="{B99D31BB-DA44-448C-9D29-34A2D727651C}"/>
                </a:ext>
              </a:extLst>
            </p:cNvPr>
            <p:cNvSpPr/>
            <p:nvPr/>
          </p:nvSpPr>
          <p:spPr>
            <a:xfrm>
              <a:off x="10104000" y="3379915"/>
              <a:ext cx="125339" cy="125339"/>
            </a:xfrm>
            <a:prstGeom prst="ellipse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rgbClr val="FF0000"/>
                </a:solidFill>
              </a:endParaRPr>
            </a:p>
          </p:txBody>
        </p:sp>
        <p:sp>
          <p:nvSpPr>
            <p:cNvPr id="39" name="타원 38">
              <a:extLst>
                <a:ext uri="{FF2B5EF4-FFF2-40B4-BE49-F238E27FC236}">
                  <a16:creationId xmlns:a16="http://schemas.microsoft.com/office/drawing/2014/main" id="{AFFE2C98-7785-4F34-8F13-0F45E928BB13}"/>
                </a:ext>
              </a:extLst>
            </p:cNvPr>
            <p:cNvSpPr/>
            <p:nvPr/>
          </p:nvSpPr>
          <p:spPr>
            <a:xfrm>
              <a:off x="9318228" y="3101435"/>
              <a:ext cx="125339" cy="125339"/>
            </a:xfrm>
            <a:prstGeom prst="ellipse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rgbClr val="FF0000"/>
                </a:solidFill>
              </a:endParaRPr>
            </a:p>
          </p:txBody>
        </p:sp>
        <p:sp>
          <p:nvSpPr>
            <p:cNvPr id="40" name="타원 39">
              <a:extLst>
                <a:ext uri="{FF2B5EF4-FFF2-40B4-BE49-F238E27FC236}">
                  <a16:creationId xmlns:a16="http://schemas.microsoft.com/office/drawing/2014/main" id="{3A8ADD5D-6F6C-48C7-AE64-F6B8B00A647C}"/>
                </a:ext>
              </a:extLst>
            </p:cNvPr>
            <p:cNvSpPr/>
            <p:nvPr/>
          </p:nvSpPr>
          <p:spPr>
            <a:xfrm>
              <a:off x="9871759" y="3974496"/>
              <a:ext cx="125339" cy="125339"/>
            </a:xfrm>
            <a:prstGeom prst="ellipse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rgbClr val="FF0000"/>
                </a:solidFill>
              </a:endParaRPr>
            </a:p>
          </p:txBody>
        </p:sp>
        <p:cxnSp>
          <p:nvCxnSpPr>
            <p:cNvPr id="17" name="직선 연결선 16">
              <a:extLst>
                <a:ext uri="{FF2B5EF4-FFF2-40B4-BE49-F238E27FC236}">
                  <a16:creationId xmlns:a16="http://schemas.microsoft.com/office/drawing/2014/main" id="{2FE877AE-53D5-4A28-A762-FB221AFE7863}"/>
                </a:ext>
              </a:extLst>
            </p:cNvPr>
            <p:cNvCxnSpPr>
              <a:cxnSpLocks/>
              <a:stCxn id="36" idx="5"/>
              <a:endCxn id="14" idx="1"/>
            </p:cNvCxnSpPr>
            <p:nvPr/>
          </p:nvCxnSpPr>
          <p:spPr>
            <a:xfrm>
              <a:off x="9791602" y="4371464"/>
              <a:ext cx="539152" cy="799915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직선 연결선 43">
              <a:extLst>
                <a:ext uri="{FF2B5EF4-FFF2-40B4-BE49-F238E27FC236}">
                  <a16:creationId xmlns:a16="http://schemas.microsoft.com/office/drawing/2014/main" id="{72979818-0591-474A-9082-B275D06788D4}"/>
                </a:ext>
              </a:extLst>
            </p:cNvPr>
            <p:cNvCxnSpPr>
              <a:cxnSpLocks/>
              <a:stCxn id="40" idx="5"/>
              <a:endCxn id="14" idx="1"/>
            </p:cNvCxnSpPr>
            <p:nvPr/>
          </p:nvCxnSpPr>
          <p:spPr>
            <a:xfrm>
              <a:off x="9978743" y="4081480"/>
              <a:ext cx="352011" cy="1089899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직선 연결선 46">
              <a:extLst>
                <a:ext uri="{FF2B5EF4-FFF2-40B4-BE49-F238E27FC236}">
                  <a16:creationId xmlns:a16="http://schemas.microsoft.com/office/drawing/2014/main" id="{D7848894-E2CA-466F-8A98-A301A00AD947}"/>
                </a:ext>
              </a:extLst>
            </p:cNvPr>
            <p:cNvCxnSpPr>
              <a:cxnSpLocks/>
              <a:stCxn id="38" idx="4"/>
              <a:endCxn id="14" idx="1"/>
            </p:cNvCxnSpPr>
            <p:nvPr/>
          </p:nvCxnSpPr>
          <p:spPr>
            <a:xfrm>
              <a:off x="10166670" y="3505254"/>
              <a:ext cx="164084" cy="1666125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직선 연결선 49">
              <a:extLst>
                <a:ext uri="{FF2B5EF4-FFF2-40B4-BE49-F238E27FC236}">
                  <a16:creationId xmlns:a16="http://schemas.microsoft.com/office/drawing/2014/main" id="{79EAA389-B5AC-497D-AC73-2AF06F779CF8}"/>
                </a:ext>
              </a:extLst>
            </p:cNvPr>
            <p:cNvCxnSpPr>
              <a:cxnSpLocks/>
              <a:stCxn id="33" idx="5"/>
              <a:endCxn id="14" idx="1"/>
            </p:cNvCxnSpPr>
            <p:nvPr/>
          </p:nvCxnSpPr>
          <p:spPr>
            <a:xfrm>
              <a:off x="9666263" y="4063673"/>
              <a:ext cx="664491" cy="1107706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직선 연결선 52">
              <a:extLst>
                <a:ext uri="{FF2B5EF4-FFF2-40B4-BE49-F238E27FC236}">
                  <a16:creationId xmlns:a16="http://schemas.microsoft.com/office/drawing/2014/main" id="{C8DCEB1C-E90B-47BE-963F-5E6FDB9BCEAD}"/>
                </a:ext>
              </a:extLst>
            </p:cNvPr>
            <p:cNvCxnSpPr>
              <a:cxnSpLocks/>
              <a:stCxn id="26" idx="4"/>
              <a:endCxn id="14" idx="1"/>
            </p:cNvCxnSpPr>
            <p:nvPr/>
          </p:nvCxnSpPr>
          <p:spPr>
            <a:xfrm>
              <a:off x="9425329" y="4207367"/>
              <a:ext cx="905425" cy="964012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1" name="말풍선: 모서리가 둥근 사각형 50">
              <a:extLst>
                <a:ext uri="{FF2B5EF4-FFF2-40B4-BE49-F238E27FC236}">
                  <a16:creationId xmlns:a16="http://schemas.microsoft.com/office/drawing/2014/main" id="{54566E56-C046-4B6C-8E2B-BB615F8102EE}"/>
                </a:ext>
              </a:extLst>
            </p:cNvPr>
            <p:cNvSpPr/>
            <p:nvPr/>
          </p:nvSpPr>
          <p:spPr>
            <a:xfrm>
              <a:off x="7863655" y="4785499"/>
              <a:ext cx="1802608" cy="735049"/>
            </a:xfrm>
            <a:prstGeom prst="wedgeRoundRectCallout">
              <a:avLst>
                <a:gd name="adj1" fmla="val 79062"/>
                <a:gd name="adj2" fmla="val 11207"/>
                <a:gd name="adj3" fmla="val 16667"/>
              </a:avLst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400" b="1" dirty="0">
                  <a:solidFill>
                    <a:srgbClr val="2B2BFF"/>
                  </a:solidFill>
                </a:rPr>
                <a:t>경기도민</a:t>
              </a:r>
              <a:r>
                <a:rPr lang="en-US" altLang="ko-KR" sz="1400" b="1" dirty="0">
                  <a:solidFill>
                    <a:srgbClr val="2B2BFF"/>
                  </a:solidFill>
                </a:rPr>
                <a:t>:</a:t>
              </a:r>
            </a:p>
            <a:p>
              <a:pPr algn="ctr"/>
              <a:r>
                <a:rPr lang="ko-KR" altLang="en-US" sz="1400" b="1" dirty="0">
                  <a:solidFill>
                    <a:srgbClr val="2B2BFF"/>
                  </a:solidFill>
                </a:rPr>
                <a:t>아 내가 </a:t>
              </a:r>
              <a:r>
                <a:rPr lang="ko-KR" altLang="en-US" sz="1400" b="1" dirty="0" err="1">
                  <a:solidFill>
                    <a:srgbClr val="2B2BFF"/>
                  </a:solidFill>
                </a:rPr>
                <a:t>이상치구나</a:t>
              </a:r>
              <a:r>
                <a:rPr lang="en-US" altLang="ko-KR" sz="1400" b="1" dirty="0">
                  <a:solidFill>
                    <a:srgbClr val="2B2BFF"/>
                  </a:solidFill>
                </a:rPr>
                <a:t>!</a:t>
              </a:r>
              <a:endParaRPr lang="ko-KR" altLang="en-US" sz="1400" b="1" dirty="0">
                <a:solidFill>
                  <a:srgbClr val="2B2BFF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11696066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7BFA558-6954-411C-B82C-26A3F52182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394" y="329576"/>
            <a:ext cx="9897276" cy="563554"/>
          </a:xfrm>
          <a:ln>
            <a:noFill/>
          </a:ln>
        </p:spPr>
        <p:txBody>
          <a:bodyPr>
            <a:normAutofit fontScale="90000"/>
          </a:bodyPr>
          <a:lstStyle/>
          <a:p>
            <a:r>
              <a:rPr lang="en-US" altLang="ko-KR" dirty="0">
                <a:ln>
                  <a:solidFill>
                    <a:schemeClr val="tx2">
                      <a:lumMod val="50000"/>
                    </a:schemeClr>
                  </a:solidFill>
                </a:ln>
                <a:solidFill>
                  <a:schemeClr val="tx2">
                    <a:lumMod val="50000"/>
                  </a:schemeClr>
                </a:solidFill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Distance-based Anomaly Detection</a:t>
            </a:r>
            <a:endParaRPr lang="ko-KR" altLang="en-US" dirty="0">
              <a:ln>
                <a:solidFill>
                  <a:schemeClr val="tx2">
                    <a:lumMod val="50000"/>
                  </a:schemeClr>
                </a:solidFill>
              </a:ln>
              <a:solidFill>
                <a:schemeClr val="tx2">
                  <a:lumMod val="50000"/>
                </a:schemeClr>
              </a:solidFill>
              <a:latin typeface="KoPubWorld돋움체_Pro Medium" panose="00000600000000000000" pitchFamily="50" charset="-127"/>
              <a:ea typeface="KoPubWorld돋움체_Pro Medium" panose="00000600000000000000" pitchFamily="50" charset="-127"/>
              <a:cs typeface="KoPubWorld돋움체_Pro Medium" panose="00000600000000000000" pitchFamily="50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64D6CC28-E25D-4F78-A447-9A5E526BE279}"/>
              </a:ext>
            </a:extLst>
          </p:cNvPr>
          <p:cNvSpPr txBox="1"/>
          <p:nvPr/>
        </p:nvSpPr>
        <p:spPr>
          <a:xfrm>
            <a:off x="935666" y="943166"/>
            <a:ext cx="11174818" cy="1215717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marL="285744" indent="-285744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US" altLang="ko-KR" spc="-151" dirty="0">
                <a:solidFill>
                  <a:sysClr val="windowText" lastClr="000000"/>
                </a:solidFill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k-Nearest Neighbor-based Anomaly Detection</a:t>
            </a:r>
          </a:p>
          <a:p>
            <a:pPr marL="742939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600" spc="-151" dirty="0">
                <a:solidFill>
                  <a:sysClr val="windowText" lastClr="000000"/>
                </a:solidFill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Supervised learning </a:t>
            </a:r>
            <a:r>
              <a:rPr lang="ko-KR" altLang="en-US" sz="1600" spc="-151" dirty="0">
                <a:solidFill>
                  <a:sysClr val="windowText" lastClr="000000"/>
                </a:solidFill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기반의 </a:t>
            </a:r>
            <a:r>
              <a:rPr lang="en-US" altLang="ko-KR" sz="1600" spc="-151" dirty="0">
                <a:solidFill>
                  <a:sysClr val="windowText" lastClr="000000"/>
                </a:solidFill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k-nearest neighbors</a:t>
            </a:r>
            <a:r>
              <a:rPr lang="ko-KR" altLang="en-US" sz="1600" spc="-151" dirty="0">
                <a:solidFill>
                  <a:sysClr val="windowText" lastClr="000000"/>
                </a:solidFill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에서 발전된 알고리즘 </a:t>
            </a:r>
            <a:endParaRPr lang="en-US" altLang="ko-KR" sz="1600" spc="-151" dirty="0">
              <a:solidFill>
                <a:sysClr val="windowText" lastClr="000000"/>
              </a:solidFill>
              <a:latin typeface="KoPubWorld돋움체_Pro Medium" panose="00000600000000000000" pitchFamily="50" charset="-127"/>
              <a:ea typeface="KoPubWorld돋움체_Pro Medium" panose="00000600000000000000" pitchFamily="50" charset="-127"/>
              <a:cs typeface="KoPubWorld돋움체_Pro Medium" panose="00000600000000000000" pitchFamily="50" charset="-127"/>
            </a:endParaRPr>
          </a:p>
          <a:p>
            <a:pPr marL="742939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spc="-151" dirty="0">
                <a:solidFill>
                  <a:sysClr val="windowText" lastClr="000000"/>
                </a:solidFill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정상 데이터에 대해서 어떤 사전 분포</a:t>
            </a:r>
            <a:r>
              <a:rPr lang="en-US" altLang="ko-KR" sz="1600" spc="-151" dirty="0">
                <a:solidFill>
                  <a:sysClr val="windowText" lastClr="000000"/>
                </a:solidFill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(prior probability)</a:t>
            </a:r>
            <a:r>
              <a:rPr lang="ko-KR" altLang="en-US" sz="1600" spc="-151" dirty="0">
                <a:solidFill>
                  <a:sysClr val="windowText" lastClr="000000"/>
                </a:solidFill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도 가정하지 않음</a:t>
            </a:r>
            <a:endParaRPr lang="en-US" altLang="ko-KR" sz="1600" spc="-151" dirty="0">
              <a:solidFill>
                <a:sysClr val="windowText" lastClr="000000"/>
              </a:solidFill>
              <a:latin typeface="KoPubWorld돋움체_Pro Medium" panose="00000600000000000000" pitchFamily="50" charset="-127"/>
              <a:ea typeface="KoPubWorld돋움체_Pro Medium" panose="00000600000000000000" pitchFamily="50" charset="-127"/>
              <a:cs typeface="KoPubWorld돋움체_Pro Medium" panose="00000600000000000000" pitchFamily="50" charset="-127"/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9D0E598B-F177-49A5-AFA2-A2890DB2424C}"/>
              </a:ext>
            </a:extLst>
          </p:cNvPr>
          <p:cNvSpPr/>
          <p:nvPr/>
        </p:nvSpPr>
        <p:spPr>
          <a:xfrm>
            <a:off x="0" y="6251425"/>
            <a:ext cx="12192000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200" dirty="0">
                <a:solidFill>
                  <a:srgbClr val="222222"/>
                </a:solidFill>
                <a:latin typeface="Arial" panose="020B0604020202020204" pitchFamily="34" charset="0"/>
              </a:rPr>
              <a:t>Kang, </a:t>
            </a:r>
            <a:r>
              <a:rPr lang="en-US" altLang="ko-KR" sz="1200" dirty="0" err="1">
                <a:solidFill>
                  <a:srgbClr val="222222"/>
                </a:solidFill>
                <a:latin typeface="Arial" panose="020B0604020202020204" pitchFamily="34" charset="0"/>
              </a:rPr>
              <a:t>Pilsung</a:t>
            </a:r>
            <a:r>
              <a:rPr lang="en-US" altLang="ko-KR" sz="1200" dirty="0">
                <a:solidFill>
                  <a:srgbClr val="222222"/>
                </a:solidFill>
                <a:latin typeface="Arial" panose="020B0604020202020204" pitchFamily="34" charset="0"/>
              </a:rPr>
              <a:t>, and </a:t>
            </a:r>
            <a:r>
              <a:rPr lang="en-US" altLang="ko-KR" sz="1200" dirty="0" err="1">
                <a:solidFill>
                  <a:srgbClr val="222222"/>
                </a:solidFill>
                <a:latin typeface="Arial" panose="020B0604020202020204" pitchFamily="34" charset="0"/>
              </a:rPr>
              <a:t>Sungzoon</a:t>
            </a:r>
            <a:r>
              <a:rPr lang="en-US" altLang="ko-KR" sz="1200" dirty="0">
                <a:solidFill>
                  <a:srgbClr val="222222"/>
                </a:solidFill>
                <a:latin typeface="Arial" panose="020B0604020202020204" pitchFamily="34" charset="0"/>
              </a:rPr>
              <a:t> Cho. "A hybrid novelty score and its use in keystroke dynamics-based user authentication." </a:t>
            </a:r>
            <a:r>
              <a:rPr lang="en-US" altLang="ko-KR" sz="1200" i="1" dirty="0">
                <a:solidFill>
                  <a:srgbClr val="222222"/>
                </a:solidFill>
                <a:latin typeface="Arial" panose="020B0604020202020204" pitchFamily="34" charset="0"/>
              </a:rPr>
              <a:t>Pattern recognition</a:t>
            </a:r>
            <a:r>
              <a:rPr lang="en-US" altLang="ko-KR" sz="1200" dirty="0">
                <a:solidFill>
                  <a:srgbClr val="222222"/>
                </a:solidFill>
                <a:latin typeface="Arial" panose="020B0604020202020204" pitchFamily="34" charset="0"/>
              </a:rPr>
              <a:t> 42.11 (2009): 3115-3127.</a:t>
            </a:r>
            <a:endParaRPr lang="ko-KR" altLang="en-US" sz="1200" dirty="0"/>
          </a:p>
        </p:txBody>
      </p: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1391909F-2C07-452D-98AD-5A1A33D865E2}"/>
              </a:ext>
            </a:extLst>
          </p:cNvPr>
          <p:cNvGrpSpPr/>
          <p:nvPr/>
        </p:nvGrpSpPr>
        <p:grpSpPr>
          <a:xfrm>
            <a:off x="3956684" y="2355196"/>
            <a:ext cx="4278632" cy="3437555"/>
            <a:chOff x="6968571" y="2057399"/>
            <a:chExt cx="5139611" cy="3980481"/>
          </a:xfrm>
        </p:grpSpPr>
        <p:pic>
          <p:nvPicPr>
            <p:cNvPr id="13" name="Picture 2" descr="Imgur">
              <a:extLst>
                <a:ext uri="{FF2B5EF4-FFF2-40B4-BE49-F238E27FC236}">
                  <a16:creationId xmlns:a16="http://schemas.microsoft.com/office/drawing/2014/main" id="{D61355A5-A477-44D0-989F-8E5C6AA6814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968571" y="2057399"/>
              <a:ext cx="5139611" cy="398048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grpSp>
          <p:nvGrpSpPr>
            <p:cNvPr id="14" name="그룹 13">
              <a:extLst>
                <a:ext uri="{FF2B5EF4-FFF2-40B4-BE49-F238E27FC236}">
                  <a16:creationId xmlns:a16="http://schemas.microsoft.com/office/drawing/2014/main" id="{90C363CE-A85F-438D-8210-972DC449E49F}"/>
                </a:ext>
              </a:extLst>
            </p:cNvPr>
            <p:cNvGrpSpPr/>
            <p:nvPr/>
          </p:nvGrpSpPr>
          <p:grpSpPr>
            <a:xfrm>
              <a:off x="8851900" y="4664457"/>
              <a:ext cx="1576540" cy="1250377"/>
              <a:chOff x="8851900" y="4664457"/>
              <a:chExt cx="1576540" cy="1250377"/>
            </a:xfrm>
          </p:grpSpPr>
          <p:cxnSp>
            <p:nvCxnSpPr>
              <p:cNvPr id="16" name="직선 화살표 연결선 15">
                <a:extLst>
                  <a:ext uri="{FF2B5EF4-FFF2-40B4-BE49-F238E27FC236}">
                    <a16:creationId xmlns:a16="http://schemas.microsoft.com/office/drawing/2014/main" id="{E3457D54-CA26-47C0-8051-ECE51542EC0C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9058275" y="4804157"/>
                <a:ext cx="1104900" cy="844168"/>
              </a:xfrm>
              <a:prstGeom prst="straightConnector1">
                <a:avLst/>
              </a:prstGeom>
              <a:ln>
                <a:solidFill>
                  <a:srgbClr val="2B2BFF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7" name="타원 16">
                <a:extLst>
                  <a:ext uri="{FF2B5EF4-FFF2-40B4-BE49-F238E27FC236}">
                    <a16:creationId xmlns:a16="http://schemas.microsoft.com/office/drawing/2014/main" id="{90FF567A-AF85-4135-8DCD-DD2CA7F0783C}"/>
                  </a:ext>
                </a:extLst>
              </p:cNvPr>
              <p:cNvSpPr/>
              <p:nvPr/>
            </p:nvSpPr>
            <p:spPr>
              <a:xfrm rot="18531531" flipV="1">
                <a:off x="8851900" y="4664457"/>
                <a:ext cx="70232" cy="70232"/>
              </a:xfrm>
              <a:prstGeom prst="ellipse">
                <a:avLst/>
              </a:prstGeom>
              <a:solidFill>
                <a:srgbClr val="2B2BFF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8" name="직사각형 17">
                <a:extLst>
                  <a:ext uri="{FF2B5EF4-FFF2-40B4-BE49-F238E27FC236}">
                    <a16:creationId xmlns:a16="http://schemas.microsoft.com/office/drawing/2014/main" id="{D101F38C-AFAA-4220-9326-C1E56B6F3B38}"/>
                  </a:ext>
                </a:extLst>
              </p:cNvPr>
              <p:cNvSpPr/>
              <p:nvPr/>
            </p:nvSpPr>
            <p:spPr>
              <a:xfrm>
                <a:off x="9897910" y="5637835"/>
                <a:ext cx="530530" cy="276999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ko-KR" altLang="en-US" sz="1200" spc="-151" dirty="0">
                    <a:solidFill>
                      <a:srgbClr val="2B2BFF"/>
                    </a:solidFill>
                    <a:latin typeface="KoPubWorld돋움체_Pro Medium" panose="00000600000000000000" pitchFamily="50" charset="-127"/>
                    <a:ea typeface="KoPubWorld돋움체_Pro Medium" panose="00000600000000000000" pitchFamily="50" charset="-127"/>
                    <a:cs typeface="KoPubWorld돋움체_Pro Medium" panose="00000600000000000000" pitchFamily="50" charset="-127"/>
                  </a:rPr>
                  <a:t>이상치</a:t>
                </a:r>
                <a:endParaRPr lang="ko-KR" altLang="en-US" sz="1200" dirty="0">
                  <a:solidFill>
                    <a:srgbClr val="2B2BFF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08101124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7BFA558-6954-411C-B82C-26A3F52182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394" y="329576"/>
            <a:ext cx="9897276" cy="563554"/>
          </a:xfrm>
          <a:ln>
            <a:noFill/>
          </a:ln>
        </p:spPr>
        <p:txBody>
          <a:bodyPr>
            <a:normAutofit fontScale="90000"/>
          </a:bodyPr>
          <a:lstStyle/>
          <a:p>
            <a:r>
              <a:rPr lang="en-US" altLang="ko-KR" dirty="0">
                <a:ln>
                  <a:solidFill>
                    <a:schemeClr val="tx2">
                      <a:lumMod val="50000"/>
                    </a:schemeClr>
                  </a:solidFill>
                </a:ln>
                <a:solidFill>
                  <a:schemeClr val="tx2">
                    <a:lumMod val="50000"/>
                  </a:schemeClr>
                </a:solidFill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Distance-based Anomaly Detection</a:t>
            </a:r>
            <a:endParaRPr lang="ko-KR" altLang="en-US" dirty="0">
              <a:ln>
                <a:solidFill>
                  <a:schemeClr val="tx2">
                    <a:lumMod val="50000"/>
                  </a:schemeClr>
                </a:solidFill>
              </a:ln>
              <a:solidFill>
                <a:schemeClr val="tx2">
                  <a:lumMod val="50000"/>
                </a:schemeClr>
              </a:solidFill>
              <a:latin typeface="KoPubWorld돋움체_Pro Medium" panose="00000600000000000000" pitchFamily="50" charset="-127"/>
              <a:ea typeface="KoPubWorld돋움체_Pro Medium" panose="00000600000000000000" pitchFamily="50" charset="-127"/>
              <a:cs typeface="KoPubWorld돋움체_Pro Medium" panose="00000600000000000000" pitchFamily="50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64D6CC28-E25D-4F78-A447-9A5E526BE279}"/>
              </a:ext>
            </a:extLst>
          </p:cNvPr>
          <p:cNvSpPr txBox="1"/>
          <p:nvPr/>
        </p:nvSpPr>
        <p:spPr>
          <a:xfrm>
            <a:off x="935666" y="943166"/>
            <a:ext cx="11174818" cy="1954381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marL="285744" indent="-285744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US" altLang="ko-KR" spc="-151" dirty="0">
                <a:solidFill>
                  <a:sysClr val="windowText" lastClr="000000"/>
                </a:solidFill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k-Nearest Neighbor-based Anomaly Detection</a:t>
            </a:r>
          </a:p>
          <a:p>
            <a:pPr marL="742939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600" spc="-151" dirty="0">
                <a:solidFill>
                  <a:sysClr val="windowText" lastClr="000000"/>
                </a:solidFill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Supervised learning </a:t>
            </a:r>
            <a:r>
              <a:rPr lang="ko-KR" altLang="en-US" sz="1600" spc="-151" dirty="0">
                <a:solidFill>
                  <a:sysClr val="windowText" lastClr="000000"/>
                </a:solidFill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기반의 </a:t>
            </a:r>
            <a:r>
              <a:rPr lang="en-US" altLang="ko-KR" sz="1600" spc="-151" dirty="0">
                <a:solidFill>
                  <a:sysClr val="windowText" lastClr="000000"/>
                </a:solidFill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k-nearest neighbors</a:t>
            </a:r>
            <a:r>
              <a:rPr lang="ko-KR" altLang="en-US" sz="1600" spc="-151" dirty="0">
                <a:solidFill>
                  <a:sysClr val="windowText" lastClr="000000"/>
                </a:solidFill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에서 발전된 알고리즘 </a:t>
            </a:r>
            <a:endParaRPr lang="en-US" altLang="ko-KR" sz="1600" spc="-151" dirty="0">
              <a:solidFill>
                <a:sysClr val="windowText" lastClr="000000"/>
              </a:solidFill>
              <a:latin typeface="KoPubWorld돋움체_Pro Medium" panose="00000600000000000000" pitchFamily="50" charset="-127"/>
              <a:ea typeface="KoPubWorld돋움체_Pro Medium" panose="00000600000000000000" pitchFamily="50" charset="-127"/>
              <a:cs typeface="KoPubWorld돋움체_Pro Medium" panose="00000600000000000000" pitchFamily="50" charset="-127"/>
            </a:endParaRPr>
          </a:p>
          <a:p>
            <a:pPr marL="742939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spc="-151" dirty="0">
                <a:solidFill>
                  <a:sysClr val="windowText" lastClr="000000"/>
                </a:solidFill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정상 데이터에 대해서 어떤 사전 분포</a:t>
            </a:r>
            <a:r>
              <a:rPr lang="en-US" altLang="ko-KR" sz="1600" spc="-151" dirty="0">
                <a:solidFill>
                  <a:sysClr val="windowText" lastClr="000000"/>
                </a:solidFill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(prior probability)</a:t>
            </a:r>
            <a:r>
              <a:rPr lang="ko-KR" altLang="en-US" sz="1600" spc="-151" dirty="0">
                <a:solidFill>
                  <a:sysClr val="windowText" lastClr="000000"/>
                </a:solidFill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도 가정하지 않음</a:t>
            </a:r>
            <a:r>
              <a:rPr lang="en-US" altLang="ko-KR" sz="1600" spc="-151" dirty="0">
                <a:solidFill>
                  <a:sysClr val="windowText" lastClr="000000"/>
                </a:solidFill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!</a:t>
            </a:r>
          </a:p>
          <a:p>
            <a:pPr marL="457189" lvl="1">
              <a:lnSpc>
                <a:spcPct val="150000"/>
              </a:lnSpc>
            </a:pPr>
            <a:endParaRPr lang="en-US" altLang="ko-KR" sz="1600" spc="-151" dirty="0">
              <a:solidFill>
                <a:sysClr val="windowText" lastClr="000000"/>
              </a:solidFill>
              <a:latin typeface="KoPubWorld돋움체_Pro Medium" panose="00000600000000000000" pitchFamily="50" charset="-127"/>
              <a:ea typeface="KoPubWorld돋움체_Pro Medium" panose="00000600000000000000" pitchFamily="50" charset="-127"/>
              <a:cs typeface="KoPubWorld돋움체_Pro Medium" panose="00000600000000000000" pitchFamily="50" charset="-127"/>
            </a:endParaRPr>
          </a:p>
          <a:p>
            <a:pPr marL="457189" lvl="1">
              <a:lnSpc>
                <a:spcPct val="150000"/>
              </a:lnSpc>
            </a:pPr>
            <a:endParaRPr lang="en-US" altLang="ko-KR" sz="1600" spc="-151" dirty="0">
              <a:solidFill>
                <a:sysClr val="windowText" lastClr="000000"/>
              </a:solidFill>
              <a:latin typeface="KoPubWorld돋움체_Pro Medium" panose="00000600000000000000" pitchFamily="50" charset="-127"/>
              <a:ea typeface="KoPubWorld돋움체_Pro Medium" panose="00000600000000000000" pitchFamily="50" charset="-127"/>
              <a:cs typeface="KoPubWorld돋움체_Pro Medium" panose="00000600000000000000" pitchFamily="50" charset="-127"/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9D0E598B-F177-49A5-AFA2-A2890DB2424C}"/>
              </a:ext>
            </a:extLst>
          </p:cNvPr>
          <p:cNvSpPr/>
          <p:nvPr/>
        </p:nvSpPr>
        <p:spPr>
          <a:xfrm>
            <a:off x="0" y="6251425"/>
            <a:ext cx="12192000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200" dirty="0">
                <a:solidFill>
                  <a:srgbClr val="222222"/>
                </a:solidFill>
                <a:latin typeface="Arial" panose="020B0604020202020204" pitchFamily="34" charset="0"/>
              </a:rPr>
              <a:t>Kang, </a:t>
            </a:r>
            <a:r>
              <a:rPr lang="en-US" altLang="ko-KR" sz="1200" dirty="0" err="1">
                <a:solidFill>
                  <a:srgbClr val="222222"/>
                </a:solidFill>
                <a:latin typeface="Arial" panose="020B0604020202020204" pitchFamily="34" charset="0"/>
              </a:rPr>
              <a:t>Pilsung</a:t>
            </a:r>
            <a:r>
              <a:rPr lang="en-US" altLang="ko-KR" sz="1200" dirty="0">
                <a:solidFill>
                  <a:srgbClr val="222222"/>
                </a:solidFill>
                <a:latin typeface="Arial" panose="020B0604020202020204" pitchFamily="34" charset="0"/>
              </a:rPr>
              <a:t>, and </a:t>
            </a:r>
            <a:r>
              <a:rPr lang="en-US" altLang="ko-KR" sz="1200" dirty="0" err="1">
                <a:solidFill>
                  <a:srgbClr val="222222"/>
                </a:solidFill>
                <a:latin typeface="Arial" panose="020B0604020202020204" pitchFamily="34" charset="0"/>
              </a:rPr>
              <a:t>Sungzoon</a:t>
            </a:r>
            <a:r>
              <a:rPr lang="en-US" altLang="ko-KR" sz="1200" dirty="0">
                <a:solidFill>
                  <a:srgbClr val="222222"/>
                </a:solidFill>
                <a:latin typeface="Arial" panose="020B0604020202020204" pitchFamily="34" charset="0"/>
              </a:rPr>
              <a:t> Cho. "A hybrid novelty score and its use in keystroke dynamics-based user authentication." </a:t>
            </a:r>
            <a:r>
              <a:rPr lang="en-US" altLang="ko-KR" sz="1200" i="1" dirty="0">
                <a:solidFill>
                  <a:srgbClr val="222222"/>
                </a:solidFill>
                <a:latin typeface="Arial" panose="020B0604020202020204" pitchFamily="34" charset="0"/>
              </a:rPr>
              <a:t>Pattern recognition</a:t>
            </a:r>
            <a:r>
              <a:rPr lang="en-US" altLang="ko-KR" sz="1200" dirty="0">
                <a:solidFill>
                  <a:srgbClr val="222222"/>
                </a:solidFill>
                <a:latin typeface="Arial" panose="020B0604020202020204" pitchFamily="34" charset="0"/>
              </a:rPr>
              <a:t> 42.11 (2009): 3115-3127.</a:t>
            </a:r>
            <a:endParaRPr lang="ko-KR" altLang="en-US" sz="1200" dirty="0"/>
          </a:p>
        </p:txBody>
      </p:sp>
      <p:cxnSp>
        <p:nvCxnSpPr>
          <p:cNvPr id="10" name="직선 화살표 연결선 9">
            <a:extLst>
              <a:ext uri="{FF2B5EF4-FFF2-40B4-BE49-F238E27FC236}">
                <a16:creationId xmlns:a16="http://schemas.microsoft.com/office/drawing/2014/main" id="{3E3CAA85-AEAF-40DD-A763-7FB448C91E90}"/>
              </a:ext>
            </a:extLst>
          </p:cNvPr>
          <p:cNvCxnSpPr>
            <a:cxnSpLocks/>
          </p:cNvCxnSpPr>
          <p:nvPr/>
        </p:nvCxnSpPr>
        <p:spPr>
          <a:xfrm>
            <a:off x="2181225" y="2141586"/>
            <a:ext cx="0" cy="250861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496EBE0C-54E7-42E5-A433-BC8135EFA5B6}"/>
              </a:ext>
            </a:extLst>
          </p:cNvPr>
          <p:cNvSpPr/>
          <p:nvPr/>
        </p:nvSpPr>
        <p:spPr>
          <a:xfrm>
            <a:off x="1206407" y="4745415"/>
            <a:ext cx="194963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2400" spc="-151" dirty="0">
                <a:solidFill>
                  <a:srgbClr val="FF0000"/>
                </a:solidFill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거리 </a:t>
            </a:r>
            <a:r>
              <a:rPr lang="en-US" altLang="ko-KR" sz="2400" spc="-151" dirty="0">
                <a:solidFill>
                  <a:srgbClr val="FF0000"/>
                </a:solidFill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(Distance)</a:t>
            </a:r>
            <a:endParaRPr lang="ko-KR" altLang="en-US" sz="2400" dirty="0">
              <a:solidFill>
                <a:srgbClr val="FF0000"/>
              </a:solidFill>
            </a:endParaRPr>
          </a:p>
        </p:txBody>
      </p: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7F0C3652-F1BE-4A30-AE89-BA76A39DC6E7}"/>
              </a:ext>
            </a:extLst>
          </p:cNvPr>
          <p:cNvGrpSpPr/>
          <p:nvPr/>
        </p:nvGrpSpPr>
        <p:grpSpPr>
          <a:xfrm>
            <a:off x="3956684" y="2355196"/>
            <a:ext cx="4278632" cy="3437555"/>
            <a:chOff x="6968571" y="2057399"/>
            <a:chExt cx="5139611" cy="3980481"/>
          </a:xfrm>
        </p:grpSpPr>
        <p:pic>
          <p:nvPicPr>
            <p:cNvPr id="17" name="Picture 2" descr="Imgur">
              <a:extLst>
                <a:ext uri="{FF2B5EF4-FFF2-40B4-BE49-F238E27FC236}">
                  <a16:creationId xmlns:a16="http://schemas.microsoft.com/office/drawing/2014/main" id="{205E5932-E491-4666-B960-A873B6CCD3B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968571" y="2057399"/>
              <a:ext cx="5139611" cy="398048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grpSp>
          <p:nvGrpSpPr>
            <p:cNvPr id="18" name="그룹 17">
              <a:extLst>
                <a:ext uri="{FF2B5EF4-FFF2-40B4-BE49-F238E27FC236}">
                  <a16:creationId xmlns:a16="http://schemas.microsoft.com/office/drawing/2014/main" id="{6B061671-8DFC-42A1-B025-EB93B217F872}"/>
                </a:ext>
              </a:extLst>
            </p:cNvPr>
            <p:cNvGrpSpPr/>
            <p:nvPr/>
          </p:nvGrpSpPr>
          <p:grpSpPr>
            <a:xfrm>
              <a:off x="8851900" y="4664457"/>
              <a:ext cx="1576540" cy="1250377"/>
              <a:chOff x="8851900" y="4664457"/>
              <a:chExt cx="1576540" cy="1250377"/>
            </a:xfrm>
          </p:grpSpPr>
          <p:cxnSp>
            <p:nvCxnSpPr>
              <p:cNvPr id="19" name="직선 화살표 연결선 18">
                <a:extLst>
                  <a:ext uri="{FF2B5EF4-FFF2-40B4-BE49-F238E27FC236}">
                    <a16:creationId xmlns:a16="http://schemas.microsoft.com/office/drawing/2014/main" id="{C97CD490-9B06-4D3F-A4E5-DE108C0378DB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9058275" y="4804157"/>
                <a:ext cx="1104900" cy="844168"/>
              </a:xfrm>
              <a:prstGeom prst="straightConnector1">
                <a:avLst/>
              </a:prstGeom>
              <a:ln>
                <a:solidFill>
                  <a:srgbClr val="2B2BFF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0" name="타원 19">
                <a:extLst>
                  <a:ext uri="{FF2B5EF4-FFF2-40B4-BE49-F238E27FC236}">
                    <a16:creationId xmlns:a16="http://schemas.microsoft.com/office/drawing/2014/main" id="{2698BAE1-E2C3-46C1-AB95-C5FE975F5E90}"/>
                  </a:ext>
                </a:extLst>
              </p:cNvPr>
              <p:cNvSpPr/>
              <p:nvPr/>
            </p:nvSpPr>
            <p:spPr>
              <a:xfrm rot="18531531" flipV="1">
                <a:off x="8851900" y="4664457"/>
                <a:ext cx="70232" cy="70232"/>
              </a:xfrm>
              <a:prstGeom prst="ellipse">
                <a:avLst/>
              </a:prstGeom>
              <a:solidFill>
                <a:srgbClr val="2B2BFF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1" name="직사각형 20">
                <a:extLst>
                  <a:ext uri="{FF2B5EF4-FFF2-40B4-BE49-F238E27FC236}">
                    <a16:creationId xmlns:a16="http://schemas.microsoft.com/office/drawing/2014/main" id="{5294E055-66DA-4F1F-8740-70880A2A6073}"/>
                  </a:ext>
                </a:extLst>
              </p:cNvPr>
              <p:cNvSpPr/>
              <p:nvPr/>
            </p:nvSpPr>
            <p:spPr>
              <a:xfrm>
                <a:off x="9897910" y="5637835"/>
                <a:ext cx="530530" cy="276999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ko-KR" altLang="en-US" sz="1200" spc="-151" dirty="0">
                    <a:solidFill>
                      <a:srgbClr val="2B2BFF"/>
                    </a:solidFill>
                    <a:latin typeface="KoPubWorld돋움체_Pro Medium" panose="00000600000000000000" pitchFamily="50" charset="-127"/>
                    <a:ea typeface="KoPubWorld돋움체_Pro Medium" panose="00000600000000000000" pitchFamily="50" charset="-127"/>
                    <a:cs typeface="KoPubWorld돋움체_Pro Medium" panose="00000600000000000000" pitchFamily="50" charset="-127"/>
                  </a:rPr>
                  <a:t>이상치</a:t>
                </a:r>
                <a:endParaRPr lang="ko-KR" altLang="en-US" sz="1200" dirty="0">
                  <a:solidFill>
                    <a:srgbClr val="2B2BFF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412277446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7BFA558-6954-411C-B82C-26A3F52182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394" y="329576"/>
            <a:ext cx="9897276" cy="563554"/>
          </a:xfrm>
          <a:ln>
            <a:noFill/>
          </a:ln>
        </p:spPr>
        <p:txBody>
          <a:bodyPr>
            <a:normAutofit fontScale="90000"/>
          </a:bodyPr>
          <a:lstStyle/>
          <a:p>
            <a:r>
              <a:rPr lang="en-US" altLang="ko-KR" dirty="0">
                <a:ln>
                  <a:solidFill>
                    <a:schemeClr val="tx2">
                      <a:lumMod val="50000"/>
                    </a:schemeClr>
                  </a:solidFill>
                </a:ln>
                <a:solidFill>
                  <a:schemeClr val="tx2">
                    <a:lumMod val="50000"/>
                  </a:schemeClr>
                </a:solidFill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Distance-based Anomaly Detection</a:t>
            </a:r>
            <a:endParaRPr lang="ko-KR" altLang="en-US" dirty="0">
              <a:ln>
                <a:solidFill>
                  <a:schemeClr val="tx2">
                    <a:lumMod val="50000"/>
                  </a:schemeClr>
                </a:solidFill>
              </a:ln>
              <a:solidFill>
                <a:schemeClr val="tx2">
                  <a:lumMod val="50000"/>
                </a:schemeClr>
              </a:solidFill>
              <a:latin typeface="KoPubWorld돋움체_Pro Medium" panose="00000600000000000000" pitchFamily="50" charset="-127"/>
              <a:ea typeface="KoPubWorld돋움체_Pro Medium" panose="00000600000000000000" pitchFamily="50" charset="-127"/>
              <a:cs typeface="KoPubWorld돋움체_Pro Medium" panose="00000600000000000000" pitchFamily="50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64D6CC28-E25D-4F78-A447-9A5E526BE279}"/>
              </a:ext>
            </a:extLst>
          </p:cNvPr>
          <p:cNvSpPr txBox="1"/>
          <p:nvPr/>
        </p:nvSpPr>
        <p:spPr>
          <a:xfrm>
            <a:off x="935666" y="943166"/>
            <a:ext cx="11174818" cy="473206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ko-KR" altLang="en-US" spc="-150" dirty="0">
                <a:solidFill>
                  <a:sysClr val="windowText" lastClr="000000"/>
                </a:solidFill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그렇다면 거리는 어떻게 측정</a:t>
            </a:r>
            <a:r>
              <a:rPr lang="en-US" altLang="ko-KR" spc="-150" dirty="0">
                <a:solidFill>
                  <a:sysClr val="windowText" lastClr="000000"/>
                </a:solidFill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?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312B7E2F-9AB0-462A-A7A8-78C7DF21DA4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05262" y="2195098"/>
            <a:ext cx="4181475" cy="771525"/>
          </a:xfrm>
          <a:prstGeom prst="rect">
            <a:avLst/>
          </a:prstGeom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3E9B79A9-82B8-4A6F-BA1D-B0341ABA0BCD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11450" b="9652"/>
          <a:stretch/>
        </p:blipFill>
        <p:spPr>
          <a:xfrm>
            <a:off x="3676650" y="3745012"/>
            <a:ext cx="4838700" cy="961927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12ADB324-D6FF-41BB-9A8D-7681E8676BBE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2434" r="12714"/>
          <a:stretch/>
        </p:blipFill>
        <p:spPr>
          <a:xfrm>
            <a:off x="3873462" y="5199823"/>
            <a:ext cx="4703800" cy="1266825"/>
          </a:xfrm>
          <a:prstGeom prst="rect">
            <a:avLst/>
          </a:prstGeom>
        </p:spPr>
      </p:pic>
      <p:sp>
        <p:nvSpPr>
          <p:cNvPr id="9" name="직사각형 8">
            <a:extLst>
              <a:ext uri="{FF2B5EF4-FFF2-40B4-BE49-F238E27FC236}">
                <a16:creationId xmlns:a16="http://schemas.microsoft.com/office/drawing/2014/main" id="{E063495B-11D2-4C6C-AFCF-16EC94D4F39F}"/>
              </a:ext>
            </a:extLst>
          </p:cNvPr>
          <p:cNvSpPr/>
          <p:nvPr/>
        </p:nvSpPr>
        <p:spPr>
          <a:xfrm>
            <a:off x="0" y="1487212"/>
            <a:ext cx="12191999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2000" spc="-151" dirty="0"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1. Maximum distance to the k-</a:t>
            </a:r>
            <a:r>
              <a:rPr lang="en-US" altLang="ko-KR" sz="2000" spc="-151" dirty="0" err="1"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th</a:t>
            </a:r>
            <a:r>
              <a:rPr lang="en-US" altLang="ko-KR" sz="2000" spc="-151" dirty="0"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 nearest neighbor (</a:t>
            </a:r>
            <a:r>
              <a:rPr lang="ko-KR" altLang="en-US" sz="2000" spc="-151" dirty="0"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주변에서 가장 먼 이웃과의 거리</a:t>
            </a:r>
            <a:r>
              <a:rPr lang="en-US" altLang="ko-KR" sz="2000" spc="-151" dirty="0"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)</a:t>
            </a: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55CF1D37-EA76-4417-8FAE-E1FDBA399ADE}"/>
              </a:ext>
            </a:extLst>
          </p:cNvPr>
          <p:cNvSpPr/>
          <p:nvPr/>
        </p:nvSpPr>
        <p:spPr>
          <a:xfrm>
            <a:off x="1" y="3041474"/>
            <a:ext cx="12191998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2000" spc="-151" dirty="0"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2. Average distance to the k-</a:t>
            </a:r>
            <a:r>
              <a:rPr lang="en-US" altLang="ko-KR" sz="2000" spc="-151" dirty="0" err="1"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th</a:t>
            </a:r>
            <a:r>
              <a:rPr lang="en-US" altLang="ko-KR" sz="2000" spc="-151" dirty="0"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 nearest neighbor (</a:t>
            </a:r>
            <a:r>
              <a:rPr lang="ko-KR" altLang="en-US" sz="2000" spc="-151" dirty="0"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거리의 평균</a:t>
            </a:r>
            <a:r>
              <a:rPr lang="en-US" altLang="ko-KR" sz="2000" spc="-151" dirty="0"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)</a:t>
            </a: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CDD27AC1-E00B-407B-B46B-51CAC991CEB2}"/>
              </a:ext>
            </a:extLst>
          </p:cNvPr>
          <p:cNvSpPr/>
          <p:nvPr/>
        </p:nvSpPr>
        <p:spPr>
          <a:xfrm>
            <a:off x="0" y="4656300"/>
            <a:ext cx="12192000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2000" spc="-151" dirty="0"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3. Distance to the mean of the k-nearest neighbor (</a:t>
            </a:r>
            <a:r>
              <a:rPr lang="ko-KR" altLang="en-US" sz="2000" spc="-151" dirty="0"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이웃들 간 중심을 구해서 거리 구하기</a:t>
            </a:r>
            <a:r>
              <a:rPr lang="en-US" altLang="ko-KR" sz="2000" spc="-151" dirty="0"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18955470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7BFA558-6954-411C-B82C-26A3F52182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394" y="329576"/>
            <a:ext cx="9897276" cy="563554"/>
          </a:xfrm>
          <a:ln>
            <a:noFill/>
          </a:ln>
        </p:spPr>
        <p:txBody>
          <a:bodyPr>
            <a:normAutofit fontScale="90000"/>
          </a:bodyPr>
          <a:lstStyle/>
          <a:p>
            <a:r>
              <a:rPr lang="en-US" altLang="ko-KR" dirty="0">
                <a:ln>
                  <a:solidFill>
                    <a:schemeClr val="tx2">
                      <a:lumMod val="50000"/>
                    </a:schemeClr>
                  </a:solidFill>
                </a:ln>
                <a:solidFill>
                  <a:schemeClr val="tx2">
                    <a:lumMod val="50000"/>
                  </a:schemeClr>
                </a:solidFill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Distance-based Anomaly Detection</a:t>
            </a:r>
            <a:endParaRPr lang="ko-KR" altLang="en-US" dirty="0">
              <a:ln>
                <a:solidFill>
                  <a:schemeClr val="tx2">
                    <a:lumMod val="50000"/>
                  </a:schemeClr>
                </a:solidFill>
              </a:ln>
              <a:solidFill>
                <a:schemeClr val="tx2">
                  <a:lumMod val="50000"/>
                </a:schemeClr>
              </a:solidFill>
              <a:latin typeface="KoPubWorld돋움체_Pro Medium" panose="00000600000000000000" pitchFamily="50" charset="-127"/>
              <a:ea typeface="KoPubWorld돋움체_Pro Medium" panose="00000600000000000000" pitchFamily="50" charset="-127"/>
              <a:cs typeface="KoPubWorld돋움체_Pro Medium" panose="00000600000000000000" pitchFamily="50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64D6CC28-E25D-4F78-A447-9A5E526BE279}"/>
              </a:ext>
            </a:extLst>
          </p:cNvPr>
          <p:cNvSpPr txBox="1"/>
          <p:nvPr/>
        </p:nvSpPr>
        <p:spPr>
          <a:xfrm>
            <a:off x="935666" y="943166"/>
            <a:ext cx="11174818" cy="473206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ko-KR" altLang="en-US" spc="-150" dirty="0">
                <a:solidFill>
                  <a:sysClr val="windowText" lastClr="000000"/>
                </a:solidFill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그렇다면 거리는 어떻게 측정</a:t>
            </a:r>
            <a:r>
              <a:rPr lang="en-US" altLang="ko-KR" spc="-150" dirty="0">
                <a:solidFill>
                  <a:sysClr val="windowText" lastClr="000000"/>
                </a:solidFill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?</a:t>
            </a: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993E0E77-F381-48A0-BE90-B551000A0652}"/>
              </a:ext>
            </a:extLst>
          </p:cNvPr>
          <p:cNvSpPr/>
          <p:nvPr/>
        </p:nvSpPr>
        <p:spPr>
          <a:xfrm>
            <a:off x="0" y="6251425"/>
            <a:ext cx="12192000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200" dirty="0">
                <a:solidFill>
                  <a:srgbClr val="222222"/>
                </a:solidFill>
                <a:latin typeface="Arial" panose="020B0604020202020204" pitchFamily="34" charset="0"/>
              </a:rPr>
              <a:t>Kang, </a:t>
            </a:r>
            <a:r>
              <a:rPr lang="en-US" altLang="ko-KR" sz="1200" dirty="0" err="1">
                <a:solidFill>
                  <a:srgbClr val="222222"/>
                </a:solidFill>
                <a:latin typeface="Arial" panose="020B0604020202020204" pitchFamily="34" charset="0"/>
              </a:rPr>
              <a:t>Pilsung</a:t>
            </a:r>
            <a:r>
              <a:rPr lang="en-US" altLang="ko-KR" sz="1200" dirty="0">
                <a:solidFill>
                  <a:srgbClr val="222222"/>
                </a:solidFill>
                <a:latin typeface="Arial" panose="020B0604020202020204" pitchFamily="34" charset="0"/>
              </a:rPr>
              <a:t>, and </a:t>
            </a:r>
            <a:r>
              <a:rPr lang="en-US" altLang="ko-KR" sz="1200" dirty="0" err="1">
                <a:solidFill>
                  <a:srgbClr val="222222"/>
                </a:solidFill>
                <a:latin typeface="Arial" panose="020B0604020202020204" pitchFamily="34" charset="0"/>
              </a:rPr>
              <a:t>Sungzoon</a:t>
            </a:r>
            <a:r>
              <a:rPr lang="en-US" altLang="ko-KR" sz="1200" dirty="0">
                <a:solidFill>
                  <a:srgbClr val="222222"/>
                </a:solidFill>
                <a:latin typeface="Arial" panose="020B0604020202020204" pitchFamily="34" charset="0"/>
              </a:rPr>
              <a:t> Cho. "A hybrid novelty score and its use in keystroke dynamics-based user authentication." </a:t>
            </a:r>
            <a:r>
              <a:rPr lang="en-US" altLang="ko-KR" sz="1200" i="1" dirty="0">
                <a:solidFill>
                  <a:srgbClr val="222222"/>
                </a:solidFill>
                <a:latin typeface="Arial" panose="020B0604020202020204" pitchFamily="34" charset="0"/>
              </a:rPr>
              <a:t>Pattern recognition</a:t>
            </a:r>
            <a:r>
              <a:rPr lang="en-US" altLang="ko-KR" sz="1200" dirty="0">
                <a:solidFill>
                  <a:srgbClr val="222222"/>
                </a:solidFill>
                <a:latin typeface="Arial" panose="020B0604020202020204" pitchFamily="34" charset="0"/>
              </a:rPr>
              <a:t> 42.11 (2009): 3115-3127.</a:t>
            </a:r>
            <a:endParaRPr lang="ko-KR" altLang="en-US" sz="1200" dirty="0"/>
          </a:p>
        </p:txBody>
      </p:sp>
      <p:pic>
        <p:nvPicPr>
          <p:cNvPr id="6" name="Picture 2" descr="Imgur">
            <a:extLst>
              <a:ext uri="{FF2B5EF4-FFF2-40B4-BE49-F238E27FC236}">
                <a16:creationId xmlns:a16="http://schemas.microsoft.com/office/drawing/2014/main" id="{1B0C9DF5-749F-4FCA-8B70-D0F0EB866C7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8815" t="10060" b="21745"/>
          <a:stretch/>
        </p:blipFill>
        <p:spPr bwMode="auto">
          <a:xfrm>
            <a:off x="7338238" y="1870206"/>
            <a:ext cx="3702567" cy="22011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>
        <mc:Choice xmlns:a14="http://schemas.microsoft.com/office/drawing/2010/main" Requires="a14">
          <p:graphicFrame>
            <p:nvGraphicFramePr>
              <p:cNvPr id="3" name="표 2">
                <a:extLst>
                  <a:ext uri="{FF2B5EF4-FFF2-40B4-BE49-F238E27FC236}">
                    <a16:creationId xmlns:a16="http://schemas.microsoft.com/office/drawing/2014/main" id="{F2879C00-FA56-4132-8B23-05559E222590}"/>
                  </a:ext>
                </a:extLst>
              </p:cNvPr>
              <p:cNvGraphicFramePr>
                <a:graphicFrameLocks noGrp="1"/>
              </p:cNvGraphicFramePr>
              <p:nvPr/>
            </p:nvGraphicFramePr>
            <p:xfrm>
              <a:off x="6751121" y="4343188"/>
              <a:ext cx="4876800" cy="1140968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1625600">
                      <a:extLst>
                        <a:ext uri="{9D8B030D-6E8A-4147-A177-3AD203B41FA5}">
                          <a16:colId xmlns:a16="http://schemas.microsoft.com/office/drawing/2014/main" val="1449059980"/>
                        </a:ext>
                      </a:extLst>
                    </a:gridCol>
                    <a:gridCol w="1625600">
                      <a:extLst>
                        <a:ext uri="{9D8B030D-6E8A-4147-A177-3AD203B41FA5}">
                          <a16:colId xmlns:a16="http://schemas.microsoft.com/office/drawing/2014/main" val="2620945312"/>
                        </a:ext>
                      </a:extLst>
                    </a:gridCol>
                    <a:gridCol w="1625600">
                      <a:extLst>
                        <a:ext uri="{9D8B030D-6E8A-4147-A177-3AD203B41FA5}">
                          <a16:colId xmlns:a16="http://schemas.microsoft.com/office/drawing/2014/main" val="2371650515"/>
                        </a:ext>
                      </a:extLst>
                    </a:gridCol>
                  </a:tblGrid>
                  <a:tr h="370840">
                    <a:tc gridSpan="3">
                      <a:txBody>
                        <a:bodyPr/>
                        <a:lstStyle/>
                        <a:p>
                          <a:pPr marL="0" algn="ctr" defTabSz="914400" rtl="0" eaLnBrk="1" latinLnBrk="1" hangingPunct="1"/>
                          <a:r>
                            <a:rPr lang="en-US" altLang="ko-KR" sz="1800" b="1" kern="1200" dirty="0">
                              <a:solidFill>
                                <a:schemeClr val="tx1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B (mean vs average)</a:t>
                          </a:r>
                          <a:endParaRPr lang="ko-KR" altLang="en-US" sz="1800" b="1" kern="1200" dirty="0">
                            <a:solidFill>
                              <a:schemeClr val="tx1"/>
                            </a:solidFill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>
                        <a:solidFill>
                          <a:schemeClr val="bg1"/>
                        </a:solidFill>
                      </a:tcPr>
                    </a:tc>
                    <a:tc hMerge="1">
                      <a:txBody>
                        <a:bodyPr/>
                        <a:lstStyle/>
                        <a:p>
                          <a:pPr marL="0" algn="l" defTabSz="914400" rtl="0" eaLnBrk="1" latinLnBrk="1" hangingPunct="1"/>
                          <a:endParaRPr lang="ko-KR" altLang="en-US" sz="1800" b="1" kern="1200" dirty="0">
                            <a:solidFill>
                              <a:schemeClr val="tx1"/>
                            </a:solidFill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4139852966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 latinLnBrk="1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Sup>
                                  <m:sSubSupPr>
                                    <m:ctrlPr>
                                      <a:rPr lang="ko-KR" altLang="en-US" i="1" dirty="0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SupPr>
                                  <m:e>
                                    <m:r>
                                      <a:rPr lang="ko-KR" altLang="en-US" i="1" dirty="0">
                                        <a:latin typeface="Cambria Math" panose="02040503050406030204" pitchFamily="18" charset="0"/>
                                      </a:rPr>
                                      <m:t>𝑑</m:t>
                                    </m:r>
                                  </m:e>
                                  <m:sub>
                                    <m:r>
                                      <a:rPr lang="en-US" altLang="ko-KR" b="0" i="1" dirty="0" smtClean="0">
                                        <a:latin typeface="Cambria Math" panose="02040503050406030204" pitchFamily="18" charset="0"/>
                                      </a:rPr>
                                      <m:t>𝑚𝑒𝑎𝑛</m:t>
                                    </m:r>
                                  </m:sub>
                                  <m:sup>
                                    <m:r>
                                      <a:rPr lang="ko-KR" altLang="en-US" i="1" dirty="0">
                                        <a:latin typeface="Cambria Math" panose="02040503050406030204" pitchFamily="18" charset="0"/>
                                      </a:rPr>
                                      <m:t>𝑘</m:t>
                                    </m:r>
                                  </m:sup>
                                </m:sSubSup>
                              </m:oMath>
                            </m:oMathPara>
                          </a14:m>
                          <a:endParaRPr lang="ko-KR" alt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dirty="0"/>
                            <a:t>3.3</a:t>
                          </a:r>
                          <a:endParaRPr lang="ko-KR" alt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dirty="0"/>
                            <a:t>2.1</a:t>
                          </a:r>
                          <a:endParaRPr lang="ko-KR" altLang="en-US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53047893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Sup>
                                  <m:sSubSupPr>
                                    <m:ctrlPr>
                                      <a:rPr lang="ko-KR" altLang="en-US" i="1" dirty="0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SupPr>
                                  <m:e>
                                    <m:r>
                                      <a:rPr lang="ko-KR" altLang="en-US" i="1" dirty="0">
                                        <a:latin typeface="Cambria Math" panose="02040503050406030204" pitchFamily="18" charset="0"/>
                                      </a:rPr>
                                      <m:t>𝑑</m:t>
                                    </m:r>
                                  </m:e>
                                  <m:sub>
                                    <m:r>
                                      <a:rPr lang="en-US" altLang="ko-KR" b="0" i="1" dirty="0" smtClean="0">
                                        <a:latin typeface="Cambria Math" panose="02040503050406030204" pitchFamily="18" charset="0"/>
                                      </a:rPr>
                                      <m:t>𝑎𝑣𝑔</m:t>
                                    </m:r>
                                  </m:sub>
                                  <m:sup>
                                    <m:r>
                                      <a:rPr lang="ko-KR" altLang="en-US" i="1" dirty="0">
                                        <a:latin typeface="Cambria Math" panose="02040503050406030204" pitchFamily="18" charset="0"/>
                                      </a:rPr>
                                      <m:t>𝑘</m:t>
                                    </m:r>
                                  </m:sup>
                                </m:sSubSup>
                              </m:oMath>
                            </m:oMathPara>
                          </a14:m>
                          <a:endParaRPr lang="ko-KR" alt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dirty="0"/>
                            <a:t>4.4</a:t>
                          </a:r>
                          <a:endParaRPr lang="ko-KR" alt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dirty="0"/>
                            <a:t>4.4</a:t>
                          </a:r>
                          <a:endParaRPr lang="ko-KR" altLang="en-US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526722097"/>
                      </a:ext>
                    </a:extLst>
                  </a:tr>
                </a:tbl>
              </a:graphicData>
            </a:graphic>
          </p:graphicFrame>
        </mc:Choice>
        <mc:Fallback>
          <p:graphicFrame>
            <p:nvGraphicFramePr>
              <p:cNvPr id="3" name="표 2">
                <a:extLst>
                  <a:ext uri="{FF2B5EF4-FFF2-40B4-BE49-F238E27FC236}">
                    <a16:creationId xmlns:a16="http://schemas.microsoft.com/office/drawing/2014/main" id="{F2879C00-FA56-4132-8B23-05559E222590}"/>
                  </a:ext>
                </a:extLst>
              </p:cNvPr>
              <p:cNvGraphicFramePr>
                <a:graphicFrameLocks noGrp="1"/>
              </p:cNvGraphicFramePr>
              <p:nvPr/>
            </p:nvGraphicFramePr>
            <p:xfrm>
              <a:off x="6751121" y="4343188"/>
              <a:ext cx="4876800" cy="1140968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1625600">
                      <a:extLst>
                        <a:ext uri="{9D8B030D-6E8A-4147-A177-3AD203B41FA5}">
                          <a16:colId xmlns:a16="http://schemas.microsoft.com/office/drawing/2014/main" val="1449059980"/>
                        </a:ext>
                      </a:extLst>
                    </a:gridCol>
                    <a:gridCol w="1625600">
                      <a:extLst>
                        <a:ext uri="{9D8B030D-6E8A-4147-A177-3AD203B41FA5}">
                          <a16:colId xmlns:a16="http://schemas.microsoft.com/office/drawing/2014/main" val="2620945312"/>
                        </a:ext>
                      </a:extLst>
                    </a:gridCol>
                    <a:gridCol w="1625600">
                      <a:extLst>
                        <a:ext uri="{9D8B030D-6E8A-4147-A177-3AD203B41FA5}">
                          <a16:colId xmlns:a16="http://schemas.microsoft.com/office/drawing/2014/main" val="2371650515"/>
                        </a:ext>
                      </a:extLst>
                    </a:gridCol>
                  </a:tblGrid>
                  <a:tr h="370840">
                    <a:tc gridSpan="3">
                      <a:txBody>
                        <a:bodyPr/>
                        <a:lstStyle/>
                        <a:p>
                          <a:pPr marL="0" algn="ctr" defTabSz="914400" rtl="0" eaLnBrk="1" latinLnBrk="1" hangingPunct="1"/>
                          <a:r>
                            <a:rPr lang="en-US" altLang="ko-KR" sz="1800" b="1" kern="1200" dirty="0">
                              <a:solidFill>
                                <a:schemeClr val="tx1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B (mean vs average)</a:t>
                          </a:r>
                          <a:endParaRPr lang="ko-KR" altLang="en-US" sz="1800" b="1" kern="1200" dirty="0">
                            <a:solidFill>
                              <a:schemeClr val="tx1"/>
                            </a:solidFill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>
                        <a:solidFill>
                          <a:schemeClr val="bg1"/>
                        </a:solidFill>
                      </a:tcPr>
                    </a:tc>
                    <a:tc hMerge="1">
                      <a:txBody>
                        <a:bodyPr/>
                        <a:lstStyle/>
                        <a:p>
                          <a:pPr marL="0" algn="l" defTabSz="914400" rtl="0" eaLnBrk="1" latinLnBrk="1" hangingPunct="1"/>
                          <a:endParaRPr lang="ko-KR" altLang="en-US" sz="1800" b="1" kern="1200" dirty="0">
                            <a:solidFill>
                              <a:schemeClr val="tx1"/>
                            </a:solidFill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4139852966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>
                        <a:blipFill>
                          <a:blip r:embed="rId4"/>
                          <a:stretch>
                            <a:fillRect l="-375" t="-108197" r="-201498" b="-12459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dirty="0"/>
                            <a:t>3.3</a:t>
                          </a:r>
                          <a:endParaRPr lang="ko-KR" alt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dirty="0"/>
                            <a:t>2.1</a:t>
                          </a:r>
                          <a:endParaRPr lang="ko-KR" altLang="en-US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53047893"/>
                      </a:ext>
                    </a:extLst>
                  </a:tr>
                  <a:tr h="399288"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>
                        <a:blipFill>
                          <a:blip r:embed="rId4"/>
                          <a:stretch>
                            <a:fillRect l="-375" t="-192424" r="-201498" b="-15152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dirty="0"/>
                            <a:t>4.4</a:t>
                          </a:r>
                          <a:endParaRPr lang="ko-KR" alt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dirty="0"/>
                            <a:t>4.4</a:t>
                          </a:r>
                          <a:endParaRPr lang="ko-KR" altLang="en-US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526722097"/>
                      </a:ext>
                    </a:extLst>
                  </a:tr>
                </a:tbl>
              </a:graphicData>
            </a:graphic>
          </p:graphicFrame>
        </mc:Fallback>
      </mc:AlternateContent>
      <mc:AlternateContent xmlns:mc="http://schemas.openxmlformats.org/markup-compatibility/2006">
        <mc:Choice xmlns:a14="http://schemas.microsoft.com/office/drawing/2010/main" Requires="a14">
          <p:graphicFrame>
            <p:nvGraphicFramePr>
              <p:cNvPr id="4" name="표 3">
                <a:extLst>
                  <a:ext uri="{FF2B5EF4-FFF2-40B4-BE49-F238E27FC236}">
                    <a16:creationId xmlns:a16="http://schemas.microsoft.com/office/drawing/2014/main" id="{AA31FD62-11D2-4B3D-A318-61072C05A72A}"/>
                  </a:ext>
                </a:extLst>
              </p:cNvPr>
              <p:cNvGraphicFramePr>
                <a:graphicFrameLocks noGrp="1"/>
              </p:cNvGraphicFramePr>
              <p:nvPr/>
            </p:nvGraphicFramePr>
            <p:xfrm>
              <a:off x="1155837" y="4343188"/>
              <a:ext cx="4876800" cy="1140968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1625600">
                      <a:extLst>
                        <a:ext uri="{9D8B030D-6E8A-4147-A177-3AD203B41FA5}">
                          <a16:colId xmlns:a16="http://schemas.microsoft.com/office/drawing/2014/main" val="1445302947"/>
                        </a:ext>
                      </a:extLst>
                    </a:gridCol>
                    <a:gridCol w="1625600">
                      <a:extLst>
                        <a:ext uri="{9D8B030D-6E8A-4147-A177-3AD203B41FA5}">
                          <a16:colId xmlns:a16="http://schemas.microsoft.com/office/drawing/2014/main" val="931961746"/>
                        </a:ext>
                      </a:extLst>
                    </a:gridCol>
                    <a:gridCol w="1625600">
                      <a:extLst>
                        <a:ext uri="{9D8B030D-6E8A-4147-A177-3AD203B41FA5}">
                          <a16:colId xmlns:a16="http://schemas.microsoft.com/office/drawing/2014/main" val="3445121115"/>
                        </a:ext>
                      </a:extLst>
                    </a:gridCol>
                  </a:tblGrid>
                  <a:tr h="370840">
                    <a:tc gridSpan="3"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dirty="0">
                              <a:solidFill>
                                <a:schemeClr val="tx1"/>
                              </a:solidFill>
                            </a:rPr>
                            <a:t>A (max vs average)</a:t>
                          </a:r>
                          <a:endParaRPr lang="ko-KR" altLang="en-US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>
                        <a:solidFill>
                          <a:schemeClr val="bg1"/>
                        </a:solidFill>
                      </a:tcPr>
                    </a:tc>
                    <a:tc hMerge="1">
                      <a:txBody>
                        <a:bodyPr/>
                        <a:lstStyle/>
                        <a:p>
                          <a:pPr algn="ctr" latinLnBrk="1"/>
                          <a:endParaRPr lang="ko-KR" altLang="en-US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>
                        <a:solidFill>
                          <a:schemeClr val="bg1"/>
                        </a:solidFill>
                      </a:tcPr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07385307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 latinLnBrk="1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Sup>
                                  <m:sSubSupPr>
                                    <m:ctrlPr>
                                      <a:rPr lang="ko-KR" altLang="en-US" i="1" dirty="0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SupPr>
                                  <m:e>
                                    <m:r>
                                      <a:rPr lang="ko-KR" altLang="en-US" i="1" dirty="0">
                                        <a:latin typeface="Cambria Math" panose="02040503050406030204" pitchFamily="18" charset="0"/>
                                      </a:rPr>
                                      <m:t>𝑑</m:t>
                                    </m:r>
                                  </m:e>
                                  <m:sub>
                                    <m:r>
                                      <a:rPr lang="ko-KR" altLang="en-US" i="1" dirty="0">
                                        <a:latin typeface="Cambria Math" panose="02040503050406030204" pitchFamily="18" charset="0"/>
                                      </a:rPr>
                                      <m:t>𝑚𝑎𝑥</m:t>
                                    </m:r>
                                  </m:sub>
                                  <m:sup>
                                    <m:r>
                                      <a:rPr lang="ko-KR" altLang="en-US" i="1" dirty="0">
                                        <a:latin typeface="Cambria Math" panose="02040503050406030204" pitchFamily="18" charset="0"/>
                                      </a:rPr>
                                      <m:t>𝑘</m:t>
                                    </m:r>
                                  </m:sup>
                                </m:sSubSup>
                              </m:oMath>
                            </m:oMathPara>
                          </a14:m>
                          <a:endParaRPr lang="ko-KR" alt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ko-KR" dirty="0"/>
                            <a:t>5.0</a:t>
                          </a:r>
                          <a:endParaRPr lang="ko-KR" alt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ko-KR" dirty="0"/>
                            <a:t>5.0</a:t>
                          </a:r>
                          <a:endParaRPr lang="ko-KR" altLang="en-US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354960521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1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Sup>
                                  <m:sSubSupPr>
                                    <m:ctrlPr>
                                      <a:rPr lang="ko-KR" altLang="en-US" i="1" dirty="0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SupPr>
                                  <m:e>
                                    <m:r>
                                      <a:rPr lang="ko-KR" altLang="en-US" i="1" dirty="0">
                                        <a:latin typeface="Cambria Math" panose="02040503050406030204" pitchFamily="18" charset="0"/>
                                      </a:rPr>
                                      <m:t>𝑑</m:t>
                                    </m:r>
                                  </m:e>
                                  <m:sub>
                                    <m:r>
                                      <a:rPr lang="en-US" altLang="ko-KR" b="0" i="1" dirty="0" smtClean="0">
                                        <a:latin typeface="Cambria Math" panose="02040503050406030204" pitchFamily="18" charset="0"/>
                                      </a:rPr>
                                      <m:t>𝑎𝑣𝑔</m:t>
                                    </m:r>
                                  </m:sub>
                                  <m:sup>
                                    <m:r>
                                      <a:rPr lang="ko-KR" altLang="en-US" i="1" dirty="0">
                                        <a:latin typeface="Cambria Math" panose="02040503050406030204" pitchFamily="18" charset="0"/>
                                      </a:rPr>
                                      <m:t>𝑘</m:t>
                                    </m:r>
                                  </m:sup>
                                </m:sSubSup>
                              </m:oMath>
                            </m:oMathPara>
                          </a14:m>
                          <a:endParaRPr lang="ko-KR" alt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dirty="0"/>
                            <a:t>4.2</a:t>
                          </a:r>
                          <a:endParaRPr lang="ko-KR" alt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dirty="0"/>
                            <a:t>2.8</a:t>
                          </a:r>
                          <a:endParaRPr lang="ko-KR" altLang="en-US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407385231"/>
                      </a:ext>
                    </a:extLst>
                  </a:tr>
                </a:tbl>
              </a:graphicData>
            </a:graphic>
          </p:graphicFrame>
        </mc:Choice>
        <mc:Fallback>
          <p:graphicFrame>
            <p:nvGraphicFramePr>
              <p:cNvPr id="4" name="표 3">
                <a:extLst>
                  <a:ext uri="{FF2B5EF4-FFF2-40B4-BE49-F238E27FC236}">
                    <a16:creationId xmlns:a16="http://schemas.microsoft.com/office/drawing/2014/main" id="{AA31FD62-11D2-4B3D-A318-61072C05A72A}"/>
                  </a:ext>
                </a:extLst>
              </p:cNvPr>
              <p:cNvGraphicFramePr>
                <a:graphicFrameLocks noGrp="1"/>
              </p:cNvGraphicFramePr>
              <p:nvPr/>
            </p:nvGraphicFramePr>
            <p:xfrm>
              <a:off x="1155837" y="4343188"/>
              <a:ext cx="4876800" cy="1140968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1625600">
                      <a:extLst>
                        <a:ext uri="{9D8B030D-6E8A-4147-A177-3AD203B41FA5}">
                          <a16:colId xmlns:a16="http://schemas.microsoft.com/office/drawing/2014/main" val="1445302947"/>
                        </a:ext>
                      </a:extLst>
                    </a:gridCol>
                    <a:gridCol w="1625600">
                      <a:extLst>
                        <a:ext uri="{9D8B030D-6E8A-4147-A177-3AD203B41FA5}">
                          <a16:colId xmlns:a16="http://schemas.microsoft.com/office/drawing/2014/main" val="931961746"/>
                        </a:ext>
                      </a:extLst>
                    </a:gridCol>
                    <a:gridCol w="1625600">
                      <a:extLst>
                        <a:ext uri="{9D8B030D-6E8A-4147-A177-3AD203B41FA5}">
                          <a16:colId xmlns:a16="http://schemas.microsoft.com/office/drawing/2014/main" val="3445121115"/>
                        </a:ext>
                      </a:extLst>
                    </a:gridCol>
                  </a:tblGrid>
                  <a:tr h="370840">
                    <a:tc gridSpan="3"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dirty="0">
                              <a:solidFill>
                                <a:schemeClr val="tx1"/>
                              </a:solidFill>
                            </a:rPr>
                            <a:t>A (max vs average)</a:t>
                          </a:r>
                          <a:endParaRPr lang="ko-KR" altLang="en-US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>
                        <a:solidFill>
                          <a:schemeClr val="bg1"/>
                        </a:solidFill>
                      </a:tcPr>
                    </a:tc>
                    <a:tc hMerge="1">
                      <a:txBody>
                        <a:bodyPr/>
                        <a:lstStyle/>
                        <a:p>
                          <a:pPr algn="ctr" latinLnBrk="1"/>
                          <a:endParaRPr lang="ko-KR" altLang="en-US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>
                        <a:solidFill>
                          <a:schemeClr val="bg1"/>
                        </a:solidFill>
                      </a:tcPr>
                    </a:tc>
                    <a:tc hMerge="1">
                      <a:txBody>
                        <a:bodyPr/>
                        <a:lstStyle/>
                        <a:p>
                          <a:pPr latinLnBrk="1"/>
                          <a:endParaRPr lang="ko-KR" altLang="en-US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07385307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>
                        <a:blipFill>
                          <a:blip r:embed="rId5"/>
                          <a:stretch>
                            <a:fillRect l="-375" t="-108197" r="-201498" b="-12459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ko-KR" dirty="0"/>
                            <a:t>5.0</a:t>
                          </a:r>
                          <a:endParaRPr lang="ko-KR" alt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ko-KR" dirty="0"/>
                            <a:t>5.0</a:t>
                          </a:r>
                          <a:endParaRPr lang="ko-KR" altLang="en-US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354960521"/>
                      </a:ext>
                    </a:extLst>
                  </a:tr>
                  <a:tr h="399288"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>
                        <a:blipFill>
                          <a:blip r:embed="rId5"/>
                          <a:stretch>
                            <a:fillRect l="-375" t="-192424" r="-201498" b="-15152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dirty="0"/>
                            <a:t>4.2</a:t>
                          </a:r>
                          <a:endParaRPr lang="ko-KR" alt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dirty="0"/>
                            <a:t>2.8</a:t>
                          </a:r>
                          <a:endParaRPr lang="ko-KR" altLang="en-US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407385231"/>
                      </a:ext>
                    </a:extLst>
                  </a:tr>
                </a:tbl>
              </a:graphicData>
            </a:graphic>
          </p:graphicFrame>
        </mc:Fallback>
      </mc:AlternateContent>
      <p:pic>
        <p:nvPicPr>
          <p:cNvPr id="10" name="Picture 2" descr="Imgur">
            <a:extLst>
              <a:ext uri="{FF2B5EF4-FFF2-40B4-BE49-F238E27FC236}">
                <a16:creationId xmlns:a16="http://schemas.microsoft.com/office/drawing/2014/main" id="{A27D4AFF-64CA-4095-851D-12A9538C79B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080" r="51108" b="19456"/>
          <a:stretch/>
        </p:blipFill>
        <p:spPr bwMode="auto">
          <a:xfrm>
            <a:off x="1825899" y="1849728"/>
            <a:ext cx="3536676" cy="22421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2282112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7BFA558-6954-411C-B82C-26A3F52182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394" y="329576"/>
            <a:ext cx="9897276" cy="563554"/>
          </a:xfrm>
          <a:ln>
            <a:noFill/>
          </a:ln>
        </p:spPr>
        <p:txBody>
          <a:bodyPr>
            <a:normAutofit fontScale="90000"/>
          </a:bodyPr>
          <a:lstStyle/>
          <a:p>
            <a:r>
              <a:rPr lang="en-US" altLang="ko-KR" dirty="0">
                <a:ln>
                  <a:solidFill>
                    <a:schemeClr val="tx2">
                      <a:lumMod val="50000"/>
                    </a:schemeClr>
                  </a:solidFill>
                </a:ln>
                <a:solidFill>
                  <a:schemeClr val="tx2">
                    <a:lumMod val="50000"/>
                  </a:schemeClr>
                </a:solidFill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Distance-based Anomaly Detection</a:t>
            </a:r>
            <a:endParaRPr lang="ko-KR" altLang="en-US" dirty="0">
              <a:ln>
                <a:solidFill>
                  <a:schemeClr val="tx2">
                    <a:lumMod val="50000"/>
                  </a:schemeClr>
                </a:solidFill>
              </a:ln>
              <a:solidFill>
                <a:schemeClr val="tx2">
                  <a:lumMod val="50000"/>
                </a:schemeClr>
              </a:solidFill>
              <a:latin typeface="KoPubWorld돋움체_Pro Medium" panose="00000600000000000000" pitchFamily="50" charset="-127"/>
              <a:ea typeface="KoPubWorld돋움체_Pro Medium" panose="00000600000000000000" pitchFamily="50" charset="-127"/>
              <a:cs typeface="KoPubWorld돋움체_Pro Medium" panose="00000600000000000000" pitchFamily="50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64D6CC28-E25D-4F78-A447-9A5E526BE279}"/>
              </a:ext>
            </a:extLst>
          </p:cNvPr>
          <p:cNvSpPr txBox="1"/>
          <p:nvPr/>
        </p:nvSpPr>
        <p:spPr>
          <a:xfrm>
            <a:off x="935666" y="943166"/>
            <a:ext cx="11174818" cy="473206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ko-KR" altLang="en-US" spc="-150" dirty="0">
                <a:solidFill>
                  <a:sysClr val="windowText" lastClr="000000"/>
                </a:solidFill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그렇다면 거리는 어떻게 측정</a:t>
            </a:r>
            <a:r>
              <a:rPr lang="en-US" altLang="ko-KR" spc="-150" dirty="0">
                <a:solidFill>
                  <a:sysClr val="windowText" lastClr="000000"/>
                </a:solidFill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?</a:t>
            </a: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993E0E77-F381-48A0-BE90-B551000A0652}"/>
              </a:ext>
            </a:extLst>
          </p:cNvPr>
          <p:cNvSpPr/>
          <p:nvPr/>
        </p:nvSpPr>
        <p:spPr>
          <a:xfrm>
            <a:off x="0" y="6251425"/>
            <a:ext cx="12192000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200" dirty="0">
                <a:solidFill>
                  <a:srgbClr val="222222"/>
                </a:solidFill>
                <a:latin typeface="Arial" panose="020B0604020202020204" pitchFamily="34" charset="0"/>
              </a:rPr>
              <a:t>Kang, </a:t>
            </a:r>
            <a:r>
              <a:rPr lang="en-US" altLang="ko-KR" sz="1200" dirty="0" err="1">
                <a:solidFill>
                  <a:srgbClr val="222222"/>
                </a:solidFill>
                <a:latin typeface="Arial" panose="020B0604020202020204" pitchFamily="34" charset="0"/>
              </a:rPr>
              <a:t>Pilsung</a:t>
            </a:r>
            <a:r>
              <a:rPr lang="en-US" altLang="ko-KR" sz="1200" dirty="0">
                <a:solidFill>
                  <a:srgbClr val="222222"/>
                </a:solidFill>
                <a:latin typeface="Arial" panose="020B0604020202020204" pitchFamily="34" charset="0"/>
              </a:rPr>
              <a:t>, and </a:t>
            </a:r>
            <a:r>
              <a:rPr lang="en-US" altLang="ko-KR" sz="1200" dirty="0" err="1">
                <a:solidFill>
                  <a:srgbClr val="222222"/>
                </a:solidFill>
                <a:latin typeface="Arial" panose="020B0604020202020204" pitchFamily="34" charset="0"/>
              </a:rPr>
              <a:t>Sungzoon</a:t>
            </a:r>
            <a:r>
              <a:rPr lang="en-US" altLang="ko-KR" sz="1200" dirty="0">
                <a:solidFill>
                  <a:srgbClr val="222222"/>
                </a:solidFill>
                <a:latin typeface="Arial" panose="020B0604020202020204" pitchFamily="34" charset="0"/>
              </a:rPr>
              <a:t> Cho. "A hybrid novelty score and its use in keystroke dynamics-based user authentication." </a:t>
            </a:r>
            <a:r>
              <a:rPr lang="en-US" altLang="ko-KR" sz="1200" i="1" dirty="0">
                <a:solidFill>
                  <a:srgbClr val="222222"/>
                </a:solidFill>
                <a:latin typeface="Arial" panose="020B0604020202020204" pitchFamily="34" charset="0"/>
              </a:rPr>
              <a:t>Pattern recognition</a:t>
            </a:r>
            <a:r>
              <a:rPr lang="en-US" altLang="ko-KR" sz="1200" dirty="0">
                <a:solidFill>
                  <a:srgbClr val="222222"/>
                </a:solidFill>
                <a:latin typeface="Arial" panose="020B0604020202020204" pitchFamily="34" charset="0"/>
              </a:rPr>
              <a:t> 42.11 (2009): 3115-3127.</a:t>
            </a:r>
            <a:endParaRPr lang="ko-KR" altLang="en-US" sz="1200" dirty="0"/>
          </a:p>
        </p:txBody>
      </p:sp>
      <p:pic>
        <p:nvPicPr>
          <p:cNvPr id="1026" name="Picture 2" descr="Imgur">
            <a:extLst>
              <a:ext uri="{FF2B5EF4-FFF2-40B4-BE49-F238E27FC236}">
                <a16:creationId xmlns:a16="http://schemas.microsoft.com/office/drawing/2014/main" id="{C6894946-1973-4C24-9B94-4455304C300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332"/>
          <a:stretch/>
        </p:blipFill>
        <p:spPr bwMode="auto">
          <a:xfrm>
            <a:off x="3555206" y="1470563"/>
            <a:ext cx="5081588" cy="22975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>
        <mc:Choice xmlns:a14="http://schemas.microsoft.com/office/drawing/2010/main" Requires="a14">
          <p:graphicFrame>
            <p:nvGraphicFramePr>
              <p:cNvPr id="5" name="표 4">
                <a:extLst>
                  <a:ext uri="{FF2B5EF4-FFF2-40B4-BE49-F238E27FC236}">
                    <a16:creationId xmlns:a16="http://schemas.microsoft.com/office/drawing/2014/main" id="{6592B490-0775-427D-918E-67AC7BFD3C53}"/>
                  </a:ext>
                </a:extLst>
              </p:cNvPr>
              <p:cNvGraphicFramePr>
                <a:graphicFrameLocks noGrp="1"/>
              </p:cNvGraphicFramePr>
              <p:nvPr/>
            </p:nvGraphicFramePr>
            <p:xfrm>
              <a:off x="2147888" y="4190238"/>
              <a:ext cx="7896225" cy="1891538"/>
            </p:xfrm>
            <a:graphic>
              <a:graphicData uri="http://schemas.openxmlformats.org/drawingml/2006/table">
                <a:tbl>
                  <a:tblPr firstRow="1" bandRow="1">
                    <a:tableStyleId>{073A0DAA-6AF3-43AB-8588-CEC1D06C72B9}</a:tableStyleId>
                  </a:tblPr>
                  <a:tblGrid>
                    <a:gridCol w="1579245">
                      <a:extLst>
                        <a:ext uri="{9D8B030D-6E8A-4147-A177-3AD203B41FA5}">
                          <a16:colId xmlns:a16="http://schemas.microsoft.com/office/drawing/2014/main" val="128800565"/>
                        </a:ext>
                      </a:extLst>
                    </a:gridCol>
                    <a:gridCol w="1579245">
                      <a:extLst>
                        <a:ext uri="{9D8B030D-6E8A-4147-A177-3AD203B41FA5}">
                          <a16:colId xmlns:a16="http://schemas.microsoft.com/office/drawing/2014/main" val="3709194866"/>
                        </a:ext>
                      </a:extLst>
                    </a:gridCol>
                    <a:gridCol w="1579245">
                      <a:extLst>
                        <a:ext uri="{9D8B030D-6E8A-4147-A177-3AD203B41FA5}">
                          <a16:colId xmlns:a16="http://schemas.microsoft.com/office/drawing/2014/main" val="2741129184"/>
                        </a:ext>
                      </a:extLst>
                    </a:gridCol>
                    <a:gridCol w="1579245">
                      <a:extLst>
                        <a:ext uri="{9D8B030D-6E8A-4147-A177-3AD203B41FA5}">
                          <a16:colId xmlns:a16="http://schemas.microsoft.com/office/drawing/2014/main" val="1985928434"/>
                        </a:ext>
                      </a:extLst>
                    </a:gridCol>
                    <a:gridCol w="1579245">
                      <a:extLst>
                        <a:ext uri="{9D8B030D-6E8A-4147-A177-3AD203B41FA5}">
                          <a16:colId xmlns:a16="http://schemas.microsoft.com/office/drawing/2014/main" val="2520562954"/>
                        </a:ext>
                      </a:extLst>
                    </a:gridCol>
                  </a:tblGrid>
                  <a:tr h="336714">
                    <a:tc gridSpan="2">
                      <a:txBody>
                        <a:bodyPr/>
                        <a:lstStyle/>
                        <a:p>
                          <a:pPr algn="ctr" latinLnBrk="1"/>
                          <a:endParaRPr lang="ko-KR" altLang="en-US" dirty="0"/>
                        </a:p>
                      </a:txBody>
                      <a:tcPr>
                        <a:solidFill>
                          <a:schemeClr val="tx1"/>
                        </a:solidFill>
                      </a:tcPr>
                    </a:tc>
                    <a:tc hMerge="1">
                      <a:txBody>
                        <a:bodyPr/>
                        <a:lstStyle/>
                        <a:p>
                          <a:pPr algn="ctr" latinLnBrk="1"/>
                          <a:endParaRPr lang="ko-KR" altLang="en-US" dirty="0"/>
                        </a:p>
                      </a:txBody>
                      <a:tcPr>
                        <a:solidFill>
                          <a:schemeClr val="tx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Sup>
                                  <m:sSubSupPr>
                                    <m:ctrlPr>
                                      <a:rPr lang="ko-KR" altLang="en-US" dirty="0" smtClean="0"/>
                                    </m:ctrlPr>
                                  </m:sSubSupPr>
                                  <m:e>
                                    <m:r>
                                      <a:rPr lang="ko-KR" altLang="en-US" dirty="0"/>
                                      <m:t>𝑑</m:t>
                                    </m:r>
                                  </m:e>
                                  <m:sub>
                                    <m:r>
                                      <a:rPr lang="ko-KR" altLang="en-US" dirty="0"/>
                                      <m:t>𝑚𝑎𝑥</m:t>
                                    </m:r>
                                  </m:sub>
                                  <m:sup>
                                    <m:r>
                                      <a:rPr lang="ko-KR" altLang="en-US" dirty="0"/>
                                      <m:t>𝑘</m:t>
                                    </m:r>
                                  </m:sup>
                                </m:sSubSup>
                              </m:oMath>
                            </m:oMathPara>
                          </a14:m>
                          <a:endParaRPr lang="ko-KR" altLang="en-US" dirty="0"/>
                        </a:p>
                      </a:txBody>
                      <a:tcPr>
                        <a:solidFill>
                          <a:schemeClr val="tx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Sup>
                                  <m:sSubSupPr>
                                    <m:ctrlPr>
                                      <a:rPr lang="ko-KR" altLang="en-US" dirty="0" smtClean="0"/>
                                    </m:ctrlPr>
                                  </m:sSubSupPr>
                                  <m:e>
                                    <m:r>
                                      <a:rPr lang="ko-KR" altLang="en-US" dirty="0"/>
                                      <m:t>𝑑</m:t>
                                    </m:r>
                                  </m:e>
                                  <m:sub>
                                    <m:r>
                                      <a:rPr lang="en-US" altLang="ko-KR" dirty="0" smtClean="0"/>
                                      <m:t>𝑎𝑣𝑔</m:t>
                                    </m:r>
                                  </m:sub>
                                  <m:sup>
                                    <m:r>
                                      <a:rPr lang="ko-KR" altLang="en-US" dirty="0"/>
                                      <m:t>𝑘</m:t>
                                    </m:r>
                                  </m:sup>
                                </m:sSubSup>
                              </m:oMath>
                            </m:oMathPara>
                          </a14:m>
                          <a:endParaRPr lang="ko-KR" altLang="en-US" dirty="0"/>
                        </a:p>
                      </a:txBody>
                      <a:tcPr>
                        <a:solidFill>
                          <a:schemeClr val="tx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Sup>
                                  <m:sSubSupPr>
                                    <m:ctrlPr>
                                      <a:rPr lang="ko-KR" altLang="en-US" dirty="0" smtClean="0"/>
                                    </m:ctrlPr>
                                  </m:sSubSupPr>
                                  <m:e>
                                    <m:r>
                                      <a:rPr lang="ko-KR" altLang="en-US" dirty="0"/>
                                      <m:t>𝑑</m:t>
                                    </m:r>
                                  </m:e>
                                  <m:sub>
                                    <m:r>
                                      <a:rPr lang="en-US" altLang="ko-KR" dirty="0" smtClean="0"/>
                                      <m:t>𝑚𝑒𝑎𝑛</m:t>
                                    </m:r>
                                  </m:sub>
                                  <m:sup>
                                    <m:r>
                                      <a:rPr lang="ko-KR" altLang="en-US" dirty="0"/>
                                      <m:t>𝑘</m:t>
                                    </m:r>
                                  </m:sup>
                                </m:sSubSup>
                              </m:oMath>
                            </m:oMathPara>
                          </a14:m>
                          <a:endParaRPr lang="ko-KR" altLang="en-US" dirty="0"/>
                        </a:p>
                      </a:txBody>
                      <a:tcPr>
                        <a:solidFill>
                          <a:schemeClr val="tx1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312917477"/>
                      </a:ext>
                    </a:extLst>
                  </a:tr>
                  <a:tr h="370840">
                    <a:tc rowSpan="2"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dirty="0"/>
                            <a:t>A (k=4)</a:t>
                          </a:r>
                          <a:endParaRPr lang="ko-KR" altLang="en-US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dirty="0">
                              <a:solidFill>
                                <a:srgbClr val="FF0000"/>
                              </a:solidFill>
                            </a:rPr>
                            <a:t>Circle</a:t>
                          </a:r>
                          <a:endParaRPr lang="ko-KR" altLang="en-US" dirty="0">
                            <a:solidFill>
                              <a:srgbClr val="FF0000"/>
                            </a:solidFill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dirty="0"/>
                            <a:t>1.58</a:t>
                          </a:r>
                          <a:endParaRPr lang="ko-KR" altLang="en-US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marL="0" algn="ctr" defTabSz="914400" rtl="0" eaLnBrk="1" latinLnBrk="1" hangingPunct="1"/>
                          <a:r>
                            <a:rPr lang="en-US" altLang="ko-KR" sz="1800" kern="1200" dirty="0">
                              <a:solidFill>
                                <a:srgbClr val="FF0000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1.14</a:t>
                          </a:r>
                          <a:endParaRPr lang="ko-KR" altLang="en-US" sz="1800" kern="1200" dirty="0">
                            <a:solidFill>
                              <a:srgbClr val="FF0000"/>
                            </a:solidFill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dirty="0"/>
                            <a:t>0.50</a:t>
                          </a:r>
                          <a:endParaRPr lang="ko-KR" altLang="en-US" dirty="0"/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4168043294"/>
                      </a:ext>
                    </a:extLst>
                  </a:tr>
                  <a:tr h="370840"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dirty="0"/>
                            <a:t>Triangle</a:t>
                          </a:r>
                          <a:endParaRPr lang="ko-KR" altLang="en-US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dirty="0">
                              <a:solidFill>
                                <a:srgbClr val="FF0000"/>
                              </a:solidFill>
                            </a:rPr>
                            <a:t>1.64</a:t>
                          </a:r>
                          <a:endParaRPr lang="ko-KR" altLang="en-US" dirty="0">
                            <a:solidFill>
                              <a:srgbClr val="FF0000"/>
                            </a:solidFill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dirty="0"/>
                            <a:t>1.07</a:t>
                          </a:r>
                          <a:endParaRPr lang="ko-KR" altLang="en-US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marL="0" algn="ctr" defTabSz="914400" rtl="0" eaLnBrk="1" latinLnBrk="1" hangingPunct="1"/>
                          <a:r>
                            <a:rPr lang="en-US" altLang="ko-KR" sz="1800" kern="1200" dirty="0">
                              <a:solidFill>
                                <a:srgbClr val="FF0000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0.94</a:t>
                          </a:r>
                          <a:endParaRPr lang="ko-KR" altLang="en-US" sz="1800" kern="1200" dirty="0">
                            <a:solidFill>
                              <a:srgbClr val="FF0000"/>
                            </a:solidFill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2370529202"/>
                      </a:ext>
                    </a:extLst>
                  </a:tr>
                  <a:tr h="370840">
                    <a:tc rowSpan="2"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dirty="0"/>
                            <a:t>B (k=5)</a:t>
                          </a:r>
                          <a:endParaRPr lang="ko-KR" altLang="en-US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dirty="0">
                              <a:solidFill>
                                <a:srgbClr val="FF0000"/>
                              </a:solidFill>
                            </a:rPr>
                            <a:t>Circle</a:t>
                          </a:r>
                          <a:endParaRPr lang="ko-KR" altLang="en-US" dirty="0">
                            <a:solidFill>
                              <a:srgbClr val="FF0000"/>
                            </a:solidFill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dirty="0"/>
                            <a:t>1.56</a:t>
                          </a:r>
                          <a:endParaRPr lang="ko-KR" altLang="en-US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dirty="0"/>
                            <a:t>1.08</a:t>
                          </a:r>
                          <a:endParaRPr lang="ko-KR" altLang="en-US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dirty="0"/>
                            <a:t>0.80</a:t>
                          </a:r>
                          <a:endParaRPr lang="ko-KR" altLang="en-US" dirty="0"/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3239644412"/>
                      </a:ext>
                    </a:extLst>
                  </a:tr>
                  <a:tr h="370840"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dirty="0"/>
                            <a:t>Triangle</a:t>
                          </a:r>
                          <a:endParaRPr lang="ko-KR" altLang="en-US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marL="0" algn="ctr" defTabSz="914400" rtl="0" eaLnBrk="1" latinLnBrk="1" hangingPunct="1"/>
                          <a:r>
                            <a:rPr lang="en-US" altLang="ko-KR" sz="1800" kern="1200" dirty="0">
                              <a:solidFill>
                                <a:srgbClr val="FF0000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1.86</a:t>
                          </a:r>
                          <a:endParaRPr lang="ko-KR" altLang="en-US" sz="1800" kern="1200" dirty="0">
                            <a:solidFill>
                              <a:srgbClr val="FF0000"/>
                            </a:solidFill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marL="0" algn="ctr" defTabSz="914400" rtl="0" eaLnBrk="1" latinLnBrk="1" hangingPunct="1"/>
                          <a:r>
                            <a:rPr lang="en-US" altLang="ko-KR" sz="1800" kern="1200" dirty="0">
                              <a:solidFill>
                                <a:srgbClr val="FF0000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1.09</a:t>
                          </a:r>
                          <a:endParaRPr lang="ko-KR" altLang="en-US" sz="1800" kern="1200" dirty="0">
                            <a:solidFill>
                              <a:srgbClr val="FF0000"/>
                            </a:solidFill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marL="0" algn="ctr" defTabSz="914400" rtl="0" eaLnBrk="1" latinLnBrk="1" hangingPunct="1"/>
                          <a:r>
                            <a:rPr lang="en-US" altLang="ko-KR" sz="1800" kern="1200" dirty="0">
                              <a:solidFill>
                                <a:srgbClr val="FF0000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0.88</a:t>
                          </a:r>
                          <a:endParaRPr lang="ko-KR" altLang="en-US" sz="1800" kern="1200" dirty="0">
                            <a:solidFill>
                              <a:srgbClr val="FF0000"/>
                            </a:solidFill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188790350"/>
                      </a:ext>
                    </a:extLst>
                  </a:tr>
                </a:tbl>
              </a:graphicData>
            </a:graphic>
          </p:graphicFrame>
        </mc:Choice>
        <mc:Fallback>
          <p:graphicFrame>
            <p:nvGraphicFramePr>
              <p:cNvPr id="5" name="표 4">
                <a:extLst>
                  <a:ext uri="{FF2B5EF4-FFF2-40B4-BE49-F238E27FC236}">
                    <a16:creationId xmlns:a16="http://schemas.microsoft.com/office/drawing/2014/main" id="{6592B490-0775-427D-918E-67AC7BFD3C53}"/>
                  </a:ext>
                </a:extLst>
              </p:cNvPr>
              <p:cNvGraphicFramePr>
                <a:graphicFrameLocks noGrp="1"/>
              </p:cNvGraphicFramePr>
              <p:nvPr/>
            </p:nvGraphicFramePr>
            <p:xfrm>
              <a:off x="2147888" y="4190238"/>
              <a:ext cx="7896225" cy="1891538"/>
            </p:xfrm>
            <a:graphic>
              <a:graphicData uri="http://schemas.openxmlformats.org/drawingml/2006/table">
                <a:tbl>
                  <a:tblPr firstRow="1" bandRow="1">
                    <a:tableStyleId>{073A0DAA-6AF3-43AB-8588-CEC1D06C72B9}</a:tableStyleId>
                  </a:tblPr>
                  <a:tblGrid>
                    <a:gridCol w="1579245">
                      <a:extLst>
                        <a:ext uri="{9D8B030D-6E8A-4147-A177-3AD203B41FA5}">
                          <a16:colId xmlns:a16="http://schemas.microsoft.com/office/drawing/2014/main" val="128800565"/>
                        </a:ext>
                      </a:extLst>
                    </a:gridCol>
                    <a:gridCol w="1579245">
                      <a:extLst>
                        <a:ext uri="{9D8B030D-6E8A-4147-A177-3AD203B41FA5}">
                          <a16:colId xmlns:a16="http://schemas.microsoft.com/office/drawing/2014/main" val="3709194866"/>
                        </a:ext>
                      </a:extLst>
                    </a:gridCol>
                    <a:gridCol w="1579245">
                      <a:extLst>
                        <a:ext uri="{9D8B030D-6E8A-4147-A177-3AD203B41FA5}">
                          <a16:colId xmlns:a16="http://schemas.microsoft.com/office/drawing/2014/main" val="2741129184"/>
                        </a:ext>
                      </a:extLst>
                    </a:gridCol>
                    <a:gridCol w="1579245">
                      <a:extLst>
                        <a:ext uri="{9D8B030D-6E8A-4147-A177-3AD203B41FA5}">
                          <a16:colId xmlns:a16="http://schemas.microsoft.com/office/drawing/2014/main" val="1985928434"/>
                        </a:ext>
                      </a:extLst>
                    </a:gridCol>
                    <a:gridCol w="1579245">
                      <a:extLst>
                        <a:ext uri="{9D8B030D-6E8A-4147-A177-3AD203B41FA5}">
                          <a16:colId xmlns:a16="http://schemas.microsoft.com/office/drawing/2014/main" val="2520562954"/>
                        </a:ext>
                      </a:extLst>
                    </a:gridCol>
                  </a:tblGrid>
                  <a:tr h="408178">
                    <a:tc gridSpan="2">
                      <a:txBody>
                        <a:bodyPr/>
                        <a:lstStyle/>
                        <a:p>
                          <a:pPr algn="ctr" latinLnBrk="1"/>
                          <a:endParaRPr lang="ko-KR" altLang="en-US" dirty="0"/>
                        </a:p>
                      </a:txBody>
                      <a:tcPr>
                        <a:solidFill>
                          <a:schemeClr val="tx1"/>
                        </a:solidFill>
                      </a:tcPr>
                    </a:tc>
                    <a:tc hMerge="1">
                      <a:txBody>
                        <a:bodyPr/>
                        <a:lstStyle/>
                        <a:p>
                          <a:pPr algn="ctr" latinLnBrk="1"/>
                          <a:endParaRPr lang="ko-KR" altLang="en-US" dirty="0"/>
                        </a:p>
                      </a:txBody>
                      <a:tcPr>
                        <a:solidFill>
                          <a:schemeClr val="tx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>
                        <a:blipFill>
                          <a:blip r:embed="rId4"/>
                          <a:stretch>
                            <a:fillRect l="-199615" t="-1493" r="-200769" b="-386567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>
                        <a:blipFill>
                          <a:blip r:embed="rId4"/>
                          <a:stretch>
                            <a:fillRect l="-300772" t="-1493" r="-101544" b="-386567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ko-KR"/>
                        </a:p>
                      </a:txBody>
                      <a:tcPr>
                        <a:blipFill>
                          <a:blip r:embed="rId4"/>
                          <a:stretch>
                            <a:fillRect l="-400772" t="-1493" r="-1544" b="-386567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312917477"/>
                      </a:ext>
                    </a:extLst>
                  </a:tr>
                  <a:tr h="370840">
                    <a:tc rowSpan="2"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dirty="0"/>
                            <a:t>A (k=4)</a:t>
                          </a:r>
                          <a:endParaRPr lang="ko-KR" altLang="en-US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dirty="0">
                              <a:solidFill>
                                <a:srgbClr val="FF0000"/>
                              </a:solidFill>
                            </a:rPr>
                            <a:t>Circle</a:t>
                          </a:r>
                          <a:endParaRPr lang="ko-KR" altLang="en-US" dirty="0">
                            <a:solidFill>
                              <a:srgbClr val="FF0000"/>
                            </a:solidFill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dirty="0"/>
                            <a:t>1.58</a:t>
                          </a:r>
                          <a:endParaRPr lang="ko-KR" altLang="en-US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marL="0" algn="ctr" defTabSz="914400" rtl="0" eaLnBrk="1" latinLnBrk="1" hangingPunct="1"/>
                          <a:r>
                            <a:rPr lang="en-US" altLang="ko-KR" sz="1800" kern="1200" dirty="0">
                              <a:solidFill>
                                <a:srgbClr val="FF0000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1.14</a:t>
                          </a:r>
                          <a:endParaRPr lang="ko-KR" altLang="en-US" sz="1800" kern="1200" dirty="0">
                            <a:solidFill>
                              <a:srgbClr val="FF0000"/>
                            </a:solidFill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dirty="0"/>
                            <a:t>0.50</a:t>
                          </a:r>
                          <a:endParaRPr lang="ko-KR" altLang="en-US" dirty="0"/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4168043294"/>
                      </a:ext>
                    </a:extLst>
                  </a:tr>
                  <a:tr h="370840"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dirty="0"/>
                            <a:t>Triangle</a:t>
                          </a:r>
                          <a:endParaRPr lang="ko-KR" altLang="en-US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dirty="0">
                              <a:solidFill>
                                <a:srgbClr val="FF0000"/>
                              </a:solidFill>
                            </a:rPr>
                            <a:t>1.64</a:t>
                          </a:r>
                          <a:endParaRPr lang="ko-KR" altLang="en-US" dirty="0">
                            <a:solidFill>
                              <a:srgbClr val="FF0000"/>
                            </a:solidFill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dirty="0"/>
                            <a:t>1.07</a:t>
                          </a:r>
                          <a:endParaRPr lang="ko-KR" altLang="en-US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marL="0" algn="ctr" defTabSz="914400" rtl="0" eaLnBrk="1" latinLnBrk="1" hangingPunct="1"/>
                          <a:r>
                            <a:rPr lang="en-US" altLang="ko-KR" sz="1800" kern="1200" dirty="0">
                              <a:solidFill>
                                <a:srgbClr val="FF0000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0.94</a:t>
                          </a:r>
                          <a:endParaRPr lang="ko-KR" altLang="en-US" sz="1800" kern="1200" dirty="0">
                            <a:solidFill>
                              <a:srgbClr val="FF0000"/>
                            </a:solidFill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2370529202"/>
                      </a:ext>
                    </a:extLst>
                  </a:tr>
                  <a:tr h="370840">
                    <a:tc rowSpan="2"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dirty="0"/>
                            <a:t>B (k=5)</a:t>
                          </a:r>
                          <a:endParaRPr lang="ko-KR" altLang="en-US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dirty="0">
                              <a:solidFill>
                                <a:srgbClr val="FF0000"/>
                              </a:solidFill>
                            </a:rPr>
                            <a:t>Circle</a:t>
                          </a:r>
                          <a:endParaRPr lang="ko-KR" altLang="en-US" dirty="0">
                            <a:solidFill>
                              <a:srgbClr val="FF0000"/>
                            </a:solidFill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dirty="0"/>
                            <a:t>1.56</a:t>
                          </a:r>
                          <a:endParaRPr lang="ko-KR" altLang="en-US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dirty="0"/>
                            <a:t>1.08</a:t>
                          </a:r>
                          <a:endParaRPr lang="ko-KR" altLang="en-US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dirty="0"/>
                            <a:t>0.80</a:t>
                          </a:r>
                          <a:endParaRPr lang="ko-KR" altLang="en-US" dirty="0"/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3239644412"/>
                      </a:ext>
                    </a:extLst>
                  </a:tr>
                  <a:tr h="370840">
                    <a:tc vMerge="1">
                      <a:txBody>
                        <a:bodyPr/>
                        <a:lstStyle/>
                        <a:p>
                          <a:pPr latinLnBrk="1"/>
                          <a:endParaRPr lang="ko-KR" alt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 latinLnBrk="1"/>
                          <a:r>
                            <a:rPr lang="en-US" altLang="ko-KR" dirty="0"/>
                            <a:t>Triangle</a:t>
                          </a:r>
                          <a:endParaRPr lang="ko-KR" altLang="en-US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marL="0" algn="ctr" defTabSz="914400" rtl="0" eaLnBrk="1" latinLnBrk="1" hangingPunct="1"/>
                          <a:r>
                            <a:rPr lang="en-US" altLang="ko-KR" sz="1800" kern="1200" dirty="0">
                              <a:solidFill>
                                <a:srgbClr val="FF0000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1.86</a:t>
                          </a:r>
                          <a:endParaRPr lang="ko-KR" altLang="en-US" sz="1800" kern="1200" dirty="0">
                            <a:solidFill>
                              <a:srgbClr val="FF0000"/>
                            </a:solidFill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marL="0" algn="ctr" defTabSz="914400" rtl="0" eaLnBrk="1" latinLnBrk="1" hangingPunct="1"/>
                          <a:r>
                            <a:rPr lang="en-US" altLang="ko-KR" sz="1800" kern="1200" dirty="0">
                              <a:solidFill>
                                <a:srgbClr val="FF0000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1.09</a:t>
                          </a:r>
                          <a:endParaRPr lang="ko-KR" altLang="en-US" sz="1800" kern="1200" dirty="0">
                            <a:solidFill>
                              <a:srgbClr val="FF0000"/>
                            </a:solidFill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marL="0" algn="ctr" defTabSz="914400" rtl="0" eaLnBrk="1" latinLnBrk="1" hangingPunct="1"/>
                          <a:r>
                            <a:rPr lang="en-US" altLang="ko-KR" sz="1800" kern="1200" dirty="0">
                              <a:solidFill>
                                <a:srgbClr val="FF0000"/>
                              </a:solidFill>
                              <a:latin typeface="+mn-lt"/>
                              <a:ea typeface="+mn-ea"/>
                              <a:cs typeface="+mn-cs"/>
                            </a:rPr>
                            <a:t>0.88</a:t>
                          </a:r>
                          <a:endParaRPr lang="ko-KR" altLang="en-US" sz="1800" kern="1200" dirty="0">
                            <a:solidFill>
                              <a:srgbClr val="FF0000"/>
                            </a:solidFill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188790350"/>
                      </a:ext>
                    </a:extLst>
                  </a:tr>
                </a:tbl>
              </a:graphicData>
            </a:graphic>
          </p:graphicFrame>
        </mc:Fallback>
      </mc:AlternateContent>
      <p:grpSp>
        <p:nvGrpSpPr>
          <p:cNvPr id="8" name="그룹 7">
            <a:extLst>
              <a:ext uri="{FF2B5EF4-FFF2-40B4-BE49-F238E27FC236}">
                <a16:creationId xmlns:a16="http://schemas.microsoft.com/office/drawing/2014/main" id="{F307152A-0628-4120-8696-87899F676B4D}"/>
              </a:ext>
            </a:extLst>
          </p:cNvPr>
          <p:cNvGrpSpPr/>
          <p:nvPr/>
        </p:nvGrpSpPr>
        <p:grpSpPr>
          <a:xfrm>
            <a:off x="1770408" y="1965128"/>
            <a:ext cx="3115917" cy="307777"/>
            <a:chOff x="1808508" y="2020806"/>
            <a:chExt cx="3115917" cy="307777"/>
          </a:xfrm>
        </p:grpSpPr>
        <p:cxnSp>
          <p:nvCxnSpPr>
            <p:cNvPr id="12" name="직선 화살표 연결선 11">
              <a:extLst>
                <a:ext uri="{FF2B5EF4-FFF2-40B4-BE49-F238E27FC236}">
                  <a16:creationId xmlns:a16="http://schemas.microsoft.com/office/drawing/2014/main" id="{C3715A08-C87F-4BA2-93D6-A1883AD4513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476500" y="2174695"/>
              <a:ext cx="2447925" cy="0"/>
            </a:xfrm>
            <a:prstGeom prst="straightConnector1">
              <a:avLst/>
            </a:prstGeom>
            <a:ln w="381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직사각형 12">
              <a:extLst>
                <a:ext uri="{FF2B5EF4-FFF2-40B4-BE49-F238E27FC236}">
                  <a16:creationId xmlns:a16="http://schemas.microsoft.com/office/drawing/2014/main" id="{E9DA962A-06CF-4E2E-A870-DCC724ED6790}"/>
                </a:ext>
              </a:extLst>
            </p:cNvPr>
            <p:cNvSpPr/>
            <p:nvPr/>
          </p:nvSpPr>
          <p:spPr>
            <a:xfrm>
              <a:off x="1808508" y="2020806"/>
              <a:ext cx="678760" cy="3077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ko-KR" altLang="en-US" sz="1400" spc="-151" dirty="0">
                  <a:solidFill>
                    <a:srgbClr val="FF0000"/>
                  </a:solidFill>
                  <a:latin typeface="KoPubWorld돋움체_Pro Medium" panose="00000600000000000000" pitchFamily="50" charset="-127"/>
                  <a:ea typeface="KoPubWorld돋움체_Pro Medium" panose="00000600000000000000" pitchFamily="50" charset="-127"/>
                  <a:cs typeface="KoPubWorld돋움체_Pro Medium" panose="00000600000000000000" pitchFamily="50" charset="-127"/>
                </a:rPr>
                <a:t>이상치</a:t>
              </a:r>
              <a:endParaRPr lang="ko-KR" altLang="en-US" sz="1400" dirty="0">
                <a:solidFill>
                  <a:srgbClr val="FF0000"/>
                </a:solidFill>
              </a:endParaRPr>
            </a:p>
          </p:txBody>
        </p:sp>
      </p:grpSp>
      <p:cxnSp>
        <p:nvCxnSpPr>
          <p:cNvPr id="17" name="직선 화살표 연결선 16">
            <a:extLst>
              <a:ext uri="{FF2B5EF4-FFF2-40B4-BE49-F238E27FC236}">
                <a16:creationId xmlns:a16="http://schemas.microsoft.com/office/drawing/2014/main" id="{21786854-7F9D-4FCE-A704-57785636F052}"/>
              </a:ext>
            </a:extLst>
          </p:cNvPr>
          <p:cNvCxnSpPr>
            <a:cxnSpLocks/>
            <a:endCxn id="18" idx="3"/>
          </p:cNvCxnSpPr>
          <p:nvPr/>
        </p:nvCxnSpPr>
        <p:spPr>
          <a:xfrm flipH="1">
            <a:off x="2449168" y="2965007"/>
            <a:ext cx="1688142" cy="0"/>
          </a:xfrm>
          <a:prstGeom prst="straightConnector1">
            <a:avLst/>
          </a:prstGeom>
          <a:ln w="38100">
            <a:solidFill>
              <a:srgbClr val="2B2B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13A05D4A-E553-45C1-9707-477B10544339}"/>
              </a:ext>
            </a:extLst>
          </p:cNvPr>
          <p:cNvSpPr/>
          <p:nvPr/>
        </p:nvSpPr>
        <p:spPr>
          <a:xfrm>
            <a:off x="1770408" y="2811118"/>
            <a:ext cx="67876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1400" spc="-151" dirty="0">
                <a:solidFill>
                  <a:srgbClr val="2B2BFF"/>
                </a:solidFill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정상</a:t>
            </a:r>
            <a:endParaRPr lang="ko-KR" altLang="en-US" sz="1400" dirty="0">
              <a:solidFill>
                <a:srgbClr val="2B2BFF"/>
              </a:solidFill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619AF53D-9143-4B94-A360-1A0F79E36E63}"/>
              </a:ext>
            </a:extLst>
          </p:cNvPr>
          <p:cNvSpPr/>
          <p:nvPr/>
        </p:nvSpPr>
        <p:spPr>
          <a:xfrm>
            <a:off x="10282696" y="4874397"/>
            <a:ext cx="1566404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2800" spc="-151" dirty="0">
                <a:solidFill>
                  <a:srgbClr val="FF0000"/>
                </a:solidFill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Wrong!!!</a:t>
            </a:r>
            <a:endParaRPr lang="ko-KR" altLang="en-US" sz="2800" dirty="0"/>
          </a:p>
        </p:txBody>
      </p:sp>
    </p:spTree>
    <p:extLst>
      <p:ext uri="{BB962C8B-B14F-4D97-AF65-F5344CB8AC3E}">
        <p14:creationId xmlns:p14="http://schemas.microsoft.com/office/powerpoint/2010/main" val="156872602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7BFA558-6954-411C-B82C-26A3F52182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394" y="329576"/>
            <a:ext cx="9897276" cy="563554"/>
          </a:xfrm>
          <a:ln>
            <a:noFill/>
          </a:ln>
        </p:spPr>
        <p:txBody>
          <a:bodyPr>
            <a:normAutofit fontScale="90000"/>
          </a:bodyPr>
          <a:lstStyle/>
          <a:p>
            <a:r>
              <a:rPr lang="en-US" altLang="ko-KR" dirty="0">
                <a:ln>
                  <a:solidFill>
                    <a:schemeClr val="tx2">
                      <a:lumMod val="50000"/>
                    </a:schemeClr>
                  </a:solidFill>
                </a:ln>
                <a:solidFill>
                  <a:schemeClr val="tx2">
                    <a:lumMod val="50000"/>
                  </a:schemeClr>
                </a:solidFill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Distance-based Anomaly Detection</a:t>
            </a:r>
            <a:endParaRPr lang="ko-KR" altLang="en-US" dirty="0">
              <a:ln>
                <a:solidFill>
                  <a:schemeClr val="tx2">
                    <a:lumMod val="50000"/>
                  </a:schemeClr>
                </a:solidFill>
              </a:ln>
              <a:solidFill>
                <a:schemeClr val="tx2">
                  <a:lumMod val="50000"/>
                </a:schemeClr>
              </a:solidFill>
              <a:latin typeface="KoPubWorld돋움체_Pro Medium" panose="00000600000000000000" pitchFamily="50" charset="-127"/>
              <a:ea typeface="KoPubWorld돋움체_Pro Medium" panose="00000600000000000000" pitchFamily="50" charset="-127"/>
              <a:cs typeface="KoPubWorld돋움체_Pro Medium" panose="00000600000000000000" pitchFamily="50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64D6CC28-E25D-4F78-A447-9A5E526BE279}"/>
              </a:ext>
            </a:extLst>
          </p:cNvPr>
          <p:cNvSpPr txBox="1"/>
          <p:nvPr/>
        </p:nvSpPr>
        <p:spPr>
          <a:xfrm>
            <a:off x="935666" y="943166"/>
            <a:ext cx="11174818" cy="1215717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US" altLang="ko-KR" spc="-150" dirty="0">
                <a:solidFill>
                  <a:sysClr val="windowText" lastClr="000000"/>
                </a:solidFill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Consider additional factor</a:t>
            </a:r>
          </a:p>
          <a:p>
            <a:pPr marL="742939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spc="-151" dirty="0">
                <a:solidFill>
                  <a:sysClr val="windowText" lastClr="000000"/>
                </a:solidFill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한 가지 항을 추가 </a:t>
            </a:r>
            <a:r>
              <a:rPr lang="en-US" altLang="ko-KR" sz="1600" spc="-151" dirty="0">
                <a:solidFill>
                  <a:sysClr val="windowText" lastClr="000000"/>
                </a:solidFill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  <a:sym typeface="Wingdings" panose="05000000000000000000" pitchFamily="2" charset="2"/>
              </a:rPr>
              <a:t></a:t>
            </a:r>
            <a:r>
              <a:rPr lang="en-US" altLang="ko-KR" sz="1600" spc="-151" dirty="0">
                <a:solidFill>
                  <a:sysClr val="windowText" lastClr="000000"/>
                </a:solidFill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 </a:t>
            </a:r>
            <a:r>
              <a:rPr lang="ko-KR" altLang="en-US" sz="1600" spc="-151" dirty="0">
                <a:solidFill>
                  <a:sysClr val="windowText" lastClr="000000"/>
                </a:solidFill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이웃들의 </a:t>
            </a:r>
            <a:r>
              <a:rPr lang="en-US" altLang="ko-KR" sz="1600" spc="-151" dirty="0">
                <a:solidFill>
                  <a:sysClr val="windowText" lastClr="000000"/>
                </a:solidFill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convex hull </a:t>
            </a:r>
            <a:r>
              <a:rPr lang="ko-KR" altLang="en-US" sz="1600" spc="-151" dirty="0">
                <a:solidFill>
                  <a:sysClr val="windowText" lastClr="000000"/>
                </a:solidFill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까지의 거리를 고려</a:t>
            </a:r>
            <a:endParaRPr lang="en-US" altLang="ko-KR" sz="1600" spc="-151" dirty="0">
              <a:solidFill>
                <a:sysClr val="windowText" lastClr="000000"/>
              </a:solidFill>
              <a:latin typeface="KoPubWorld돋움체_Pro Medium" panose="00000600000000000000" pitchFamily="50" charset="-127"/>
              <a:ea typeface="KoPubWorld돋움체_Pro Medium" panose="00000600000000000000" pitchFamily="50" charset="-127"/>
              <a:cs typeface="KoPubWorld돋움체_Pro Medium" panose="00000600000000000000" pitchFamily="50" charset="-127"/>
            </a:endParaRPr>
          </a:p>
          <a:p>
            <a:pPr marL="742939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600" spc="-151" dirty="0">
                <a:solidFill>
                  <a:sysClr val="windowText" lastClr="000000"/>
                </a:solidFill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Convex hull: </a:t>
            </a:r>
            <a:r>
              <a:rPr lang="ko-KR" altLang="en-US" sz="1600" spc="-151" dirty="0">
                <a:solidFill>
                  <a:sysClr val="windowText" lastClr="000000"/>
                </a:solidFill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이웃들끼리 연결했을 때 그 안에 있으면 거리가 </a:t>
            </a:r>
            <a:r>
              <a:rPr lang="en-US" altLang="ko-KR" sz="1600" spc="-151" dirty="0">
                <a:solidFill>
                  <a:sysClr val="windowText" lastClr="000000"/>
                </a:solidFill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0, </a:t>
            </a:r>
            <a:r>
              <a:rPr lang="ko-KR" altLang="en-US" sz="1600" spc="-151" dirty="0">
                <a:solidFill>
                  <a:sysClr val="windowText" lastClr="000000"/>
                </a:solidFill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밖에 있으면 </a:t>
            </a:r>
            <a:r>
              <a:rPr lang="en-US" altLang="ko-KR" sz="1600" spc="-151" dirty="0">
                <a:solidFill>
                  <a:sysClr val="windowText" lastClr="000000"/>
                </a:solidFill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0 </a:t>
            </a:r>
            <a:r>
              <a:rPr lang="ko-KR" altLang="en-US" sz="1600" spc="-151" dirty="0">
                <a:solidFill>
                  <a:sysClr val="windowText" lastClr="000000"/>
                </a:solidFill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이상</a:t>
            </a:r>
            <a:endParaRPr lang="en-US" altLang="ko-KR" sz="1600" spc="-151" dirty="0">
              <a:solidFill>
                <a:sysClr val="windowText" lastClr="000000"/>
              </a:solidFill>
              <a:latin typeface="KoPubWorld돋움체_Pro Medium" panose="00000600000000000000" pitchFamily="50" charset="-127"/>
              <a:ea typeface="KoPubWorld돋움체_Pro Medium" panose="00000600000000000000" pitchFamily="50" charset="-127"/>
              <a:cs typeface="KoPubWorld돋움체_Pro Medium" panose="00000600000000000000" pitchFamily="50" charset="-127"/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993E0E77-F381-48A0-BE90-B551000A0652}"/>
              </a:ext>
            </a:extLst>
          </p:cNvPr>
          <p:cNvSpPr/>
          <p:nvPr/>
        </p:nvSpPr>
        <p:spPr>
          <a:xfrm>
            <a:off x="0" y="6251425"/>
            <a:ext cx="12192000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200" dirty="0">
                <a:solidFill>
                  <a:srgbClr val="222222"/>
                </a:solidFill>
                <a:latin typeface="Arial" panose="020B0604020202020204" pitchFamily="34" charset="0"/>
              </a:rPr>
              <a:t>Kang, </a:t>
            </a:r>
            <a:r>
              <a:rPr lang="en-US" altLang="ko-KR" sz="1200" dirty="0" err="1">
                <a:solidFill>
                  <a:srgbClr val="222222"/>
                </a:solidFill>
                <a:latin typeface="Arial" panose="020B0604020202020204" pitchFamily="34" charset="0"/>
              </a:rPr>
              <a:t>Pilsung</a:t>
            </a:r>
            <a:r>
              <a:rPr lang="en-US" altLang="ko-KR" sz="1200" dirty="0">
                <a:solidFill>
                  <a:srgbClr val="222222"/>
                </a:solidFill>
                <a:latin typeface="Arial" panose="020B0604020202020204" pitchFamily="34" charset="0"/>
              </a:rPr>
              <a:t>, and </a:t>
            </a:r>
            <a:r>
              <a:rPr lang="en-US" altLang="ko-KR" sz="1200" dirty="0" err="1">
                <a:solidFill>
                  <a:srgbClr val="222222"/>
                </a:solidFill>
                <a:latin typeface="Arial" panose="020B0604020202020204" pitchFamily="34" charset="0"/>
              </a:rPr>
              <a:t>Sungzoon</a:t>
            </a:r>
            <a:r>
              <a:rPr lang="en-US" altLang="ko-KR" sz="1200" dirty="0">
                <a:solidFill>
                  <a:srgbClr val="222222"/>
                </a:solidFill>
                <a:latin typeface="Arial" panose="020B0604020202020204" pitchFamily="34" charset="0"/>
              </a:rPr>
              <a:t> Cho. "A hybrid novelty score and its use in keystroke dynamics-based user authentication." </a:t>
            </a:r>
            <a:r>
              <a:rPr lang="en-US" altLang="ko-KR" sz="1200" i="1" dirty="0">
                <a:solidFill>
                  <a:srgbClr val="222222"/>
                </a:solidFill>
                <a:latin typeface="Arial" panose="020B0604020202020204" pitchFamily="34" charset="0"/>
              </a:rPr>
              <a:t>Pattern recognition</a:t>
            </a:r>
            <a:r>
              <a:rPr lang="en-US" altLang="ko-KR" sz="1200" dirty="0">
                <a:solidFill>
                  <a:srgbClr val="222222"/>
                </a:solidFill>
                <a:latin typeface="Arial" panose="020B0604020202020204" pitchFamily="34" charset="0"/>
              </a:rPr>
              <a:t> 42.11 (2009): 3115-3127.</a:t>
            </a:r>
            <a:endParaRPr lang="ko-KR" altLang="en-US" sz="1200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6064CFD0-8BEF-4D5B-8B73-6C2A402780F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43275" y="2478783"/>
            <a:ext cx="5676900" cy="3452741"/>
          </a:xfrm>
          <a:prstGeom prst="rect">
            <a:avLst/>
          </a:prstGeom>
        </p:spPr>
      </p:pic>
      <p:cxnSp>
        <p:nvCxnSpPr>
          <p:cNvPr id="13" name="직선 화살표 연결선 12">
            <a:extLst>
              <a:ext uri="{FF2B5EF4-FFF2-40B4-BE49-F238E27FC236}">
                <a16:creationId xmlns:a16="http://schemas.microsoft.com/office/drawing/2014/main" id="{31B07562-A8AB-4D22-8353-C8B0CDD8300C}"/>
              </a:ext>
            </a:extLst>
          </p:cNvPr>
          <p:cNvCxnSpPr>
            <a:cxnSpLocks/>
          </p:cNvCxnSpPr>
          <p:nvPr/>
        </p:nvCxnSpPr>
        <p:spPr>
          <a:xfrm>
            <a:off x="2371725" y="4762500"/>
            <a:ext cx="2166937" cy="1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148E29D4-0181-4BC6-BB69-593B279866B7}"/>
              </a:ext>
            </a:extLst>
          </p:cNvPr>
          <p:cNvSpPr/>
          <p:nvPr/>
        </p:nvSpPr>
        <p:spPr>
          <a:xfrm>
            <a:off x="1226240" y="4608611"/>
            <a:ext cx="1145485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1400" spc="-151">
                <a:solidFill>
                  <a:srgbClr val="FF0000"/>
                </a:solidFill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안에 있으면 </a:t>
            </a:r>
            <a:r>
              <a:rPr lang="en-US" altLang="ko-KR" sz="1400" spc="-151">
                <a:solidFill>
                  <a:srgbClr val="FF0000"/>
                </a:solidFill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0</a:t>
            </a:r>
            <a:endParaRPr lang="ko-KR" altLang="en-US" sz="1400" dirty="0">
              <a:solidFill>
                <a:srgbClr val="FF0000"/>
              </a:solidFill>
            </a:endParaRPr>
          </a:p>
        </p:txBody>
      </p:sp>
      <p:cxnSp>
        <p:nvCxnSpPr>
          <p:cNvPr id="16" name="직선 화살표 연결선 15">
            <a:extLst>
              <a:ext uri="{FF2B5EF4-FFF2-40B4-BE49-F238E27FC236}">
                <a16:creationId xmlns:a16="http://schemas.microsoft.com/office/drawing/2014/main" id="{BE7810A5-8420-4992-BC48-C54601CAD5A4}"/>
              </a:ext>
            </a:extLst>
          </p:cNvPr>
          <p:cNvCxnSpPr>
            <a:cxnSpLocks/>
          </p:cNvCxnSpPr>
          <p:nvPr/>
        </p:nvCxnSpPr>
        <p:spPr>
          <a:xfrm flipH="1">
            <a:off x="7920037" y="4486276"/>
            <a:ext cx="1519238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C45900CE-D433-4042-B274-414A6018F123}"/>
              </a:ext>
            </a:extLst>
          </p:cNvPr>
          <p:cNvSpPr/>
          <p:nvPr/>
        </p:nvSpPr>
        <p:spPr>
          <a:xfrm>
            <a:off x="9359464" y="4337445"/>
            <a:ext cx="1508561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1400" spc="-151" dirty="0">
                <a:solidFill>
                  <a:srgbClr val="FF0000"/>
                </a:solidFill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밖에 </a:t>
            </a:r>
            <a:r>
              <a:rPr lang="ko-KR" altLang="en-US" sz="1400" spc="-151">
                <a:solidFill>
                  <a:srgbClr val="FF0000"/>
                </a:solidFill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있으면 </a:t>
            </a:r>
            <a:r>
              <a:rPr lang="en-US" altLang="ko-KR" sz="1400" spc="-151" dirty="0">
                <a:solidFill>
                  <a:srgbClr val="FF0000"/>
                </a:solidFill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0 </a:t>
            </a:r>
            <a:r>
              <a:rPr lang="ko-KR" altLang="en-US" sz="1400" spc="-151" dirty="0">
                <a:solidFill>
                  <a:srgbClr val="FF0000"/>
                </a:solidFill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이상</a:t>
            </a:r>
            <a:endParaRPr lang="ko-KR" altLang="en-US" sz="14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6916789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문서" ma:contentTypeID="0x01010053C7363D32AED841922872DC7B14D6B5" ma:contentTypeVersion="2" ma:contentTypeDescription="새 문서를 만듭니다." ma:contentTypeScope="" ma:versionID="1fb2c014f52f953255d37e125c7d80de">
  <xsd:schema xmlns:xsd="http://www.w3.org/2001/XMLSchema" xmlns:xs="http://www.w3.org/2001/XMLSchema" xmlns:p="http://schemas.microsoft.com/office/2006/metadata/properties" xmlns:ns3="7e911382-0fe7-4b42-b60f-8f62ce1e92bb" targetNamespace="http://schemas.microsoft.com/office/2006/metadata/properties" ma:root="true" ma:fieldsID="c11ed5114e86517bcc3794aa7dd35b60" ns3:_="">
    <xsd:import namespace="7e911382-0fe7-4b42-b60f-8f62ce1e92bb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e911382-0fe7-4b42-b60f-8f62ce1e92bb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콘텐츠 형식"/>
        <xsd:element ref="dc:title" minOccurs="0" maxOccurs="1" ma:index="4" ma:displayName="제목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9A74D519-CC7A-4F68-80C2-0FAC9E65BA51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e911382-0fe7-4b42-b60f-8f62ce1e92bb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C36692F5-0FCB-44F3-AA07-5C3CF3D6138D}">
  <ds:schemaRefs>
    <ds:schemaRef ds:uri="http://purl.org/dc/dcmitype/"/>
    <ds:schemaRef ds:uri="http://www.w3.org/XML/1998/namespace"/>
    <ds:schemaRef ds:uri="http://schemas.microsoft.com/office/infopath/2007/PartnerControls"/>
    <ds:schemaRef ds:uri="http://schemas.openxmlformats.org/package/2006/metadata/core-properties"/>
    <ds:schemaRef ds:uri="7e911382-0fe7-4b42-b60f-8f62ce1e92bb"/>
    <ds:schemaRef ds:uri="http://schemas.microsoft.com/office/2006/metadata/properties"/>
    <ds:schemaRef ds:uri="http://schemas.microsoft.com/office/2006/documentManagement/types"/>
    <ds:schemaRef ds:uri="http://purl.org/dc/terms/"/>
    <ds:schemaRef ds:uri="http://purl.org/dc/elements/1.1/"/>
  </ds:schemaRefs>
</ds:datastoreItem>
</file>

<file path=customXml/itemProps3.xml><?xml version="1.0" encoding="utf-8"?>
<ds:datastoreItem xmlns:ds="http://schemas.openxmlformats.org/officeDocument/2006/customXml" ds:itemID="{14FC50AE-7DD4-4B2F-A321-CDC0832613EA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94645</TotalTime>
  <Words>1125</Words>
  <Application>Microsoft Office PowerPoint</Application>
  <PresentationFormat>와이드스크린</PresentationFormat>
  <Paragraphs>242</Paragraphs>
  <Slides>27</Slides>
  <Notes>26</Notes>
  <HiddenSlides>0</HiddenSlides>
  <MMClips>0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27</vt:i4>
      </vt:variant>
    </vt:vector>
  </HeadingPairs>
  <TitlesOfParts>
    <vt:vector size="35" baseType="lpstr">
      <vt:lpstr>Arial</vt:lpstr>
      <vt:lpstr>Cambria Math</vt:lpstr>
      <vt:lpstr>맑은 고딕</vt:lpstr>
      <vt:lpstr>맑은 고딕 Semilight</vt:lpstr>
      <vt:lpstr>KoPubWorld돋움체_Pro Medium</vt:lpstr>
      <vt:lpstr>Wingdings</vt:lpstr>
      <vt:lpstr>KoPubWorld돋움체 Medium</vt:lpstr>
      <vt:lpstr>Office 테마</vt:lpstr>
      <vt:lpstr>PowerPoint 프레젠테이션</vt:lpstr>
      <vt:lpstr>Kernel-based Learning</vt:lpstr>
      <vt:lpstr>Distance-based Anomaly Detection</vt:lpstr>
      <vt:lpstr>Distance-based Anomaly Detection</vt:lpstr>
      <vt:lpstr>Distance-based Anomaly Detection</vt:lpstr>
      <vt:lpstr>Distance-based Anomaly Detection</vt:lpstr>
      <vt:lpstr>Distance-based Anomaly Detection</vt:lpstr>
      <vt:lpstr>Distance-based Anomaly Detection</vt:lpstr>
      <vt:lpstr>Distance-based Anomaly Detection</vt:lpstr>
      <vt:lpstr>Distance-based Anomaly Detection</vt:lpstr>
      <vt:lpstr>Distance-based Anomaly Detection</vt:lpstr>
      <vt:lpstr>Distance-based Anomaly Detection</vt:lpstr>
      <vt:lpstr>Distance-based Anomaly Detection</vt:lpstr>
      <vt:lpstr>Distance-based Anomaly Detection</vt:lpstr>
      <vt:lpstr>Model-based Anomaly Detection</vt:lpstr>
      <vt:lpstr>Model-based Anomaly Detection</vt:lpstr>
      <vt:lpstr>Model-based Anomaly Detection</vt:lpstr>
      <vt:lpstr>Model-based Anomaly Detection</vt:lpstr>
      <vt:lpstr>Model-based Anomaly Detection</vt:lpstr>
      <vt:lpstr>Model-based Anomaly Detection</vt:lpstr>
      <vt:lpstr>Model-based Anomaly Detection</vt:lpstr>
      <vt:lpstr>Model-based Anomaly Detection</vt:lpstr>
      <vt:lpstr>Model-based Anomaly Detection</vt:lpstr>
      <vt:lpstr>Model-based Anomaly Detection</vt:lpstr>
      <vt:lpstr>Model-based Anomaly Detection</vt:lpstr>
      <vt:lpstr>Model-based Anomaly Detection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허종국[ 학부재학 / 산업경영공학부 ]</dc:creator>
  <cp:lastModifiedBy>changhyun</cp:lastModifiedBy>
  <cp:revision>4314</cp:revision>
  <dcterms:created xsi:type="dcterms:W3CDTF">2020-06-08T11:30:58Z</dcterms:created>
  <dcterms:modified xsi:type="dcterms:W3CDTF">2022-11-06T15:19:30Z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0x01010053C7363D32AED841922872DC7B14D6B5</vt:lpwstr>
  </property>
</Properties>
</file>

<file path=docProps/thumbnail.jpeg>
</file>